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8"/>
  </p:notesMasterIdLst>
  <p:sldIdLst>
    <p:sldId id="258" r:id="rId2"/>
    <p:sldId id="259" r:id="rId3"/>
    <p:sldId id="301" r:id="rId4"/>
    <p:sldId id="302" r:id="rId5"/>
    <p:sldId id="303" r:id="rId6"/>
    <p:sldId id="304" r:id="rId7"/>
    <p:sldId id="305" r:id="rId8"/>
    <p:sldId id="306" r:id="rId9"/>
    <p:sldId id="261" r:id="rId10"/>
    <p:sldId id="262" r:id="rId11"/>
    <p:sldId id="273" r:id="rId12"/>
    <p:sldId id="263" r:id="rId13"/>
    <p:sldId id="283" r:id="rId14"/>
    <p:sldId id="289" r:id="rId15"/>
    <p:sldId id="284" r:id="rId16"/>
    <p:sldId id="292" r:id="rId17"/>
    <p:sldId id="264" r:id="rId18"/>
    <p:sldId id="266" r:id="rId19"/>
    <p:sldId id="267" r:id="rId20"/>
    <p:sldId id="274" r:id="rId21"/>
    <p:sldId id="276" r:id="rId22"/>
    <p:sldId id="265" r:id="rId23"/>
    <p:sldId id="269" r:id="rId24"/>
    <p:sldId id="277" r:id="rId25"/>
    <p:sldId id="271" r:id="rId26"/>
    <p:sldId id="270" r:id="rId27"/>
    <p:sldId id="278" r:id="rId28"/>
    <p:sldId id="268" r:id="rId29"/>
    <p:sldId id="282" r:id="rId30"/>
    <p:sldId id="281" r:id="rId31"/>
    <p:sldId id="290" r:id="rId32"/>
    <p:sldId id="293" r:id="rId33"/>
    <p:sldId id="288" r:id="rId34"/>
    <p:sldId id="331" r:id="rId35"/>
    <p:sldId id="285" r:id="rId36"/>
    <p:sldId id="310" r:id="rId37"/>
    <p:sldId id="286" r:id="rId38"/>
    <p:sldId id="287" r:id="rId39"/>
    <p:sldId id="307" r:id="rId40"/>
    <p:sldId id="294" r:id="rId41"/>
    <p:sldId id="311" r:id="rId42"/>
    <p:sldId id="312" r:id="rId43"/>
    <p:sldId id="308" r:id="rId44"/>
    <p:sldId id="322" r:id="rId45"/>
    <p:sldId id="324" r:id="rId46"/>
    <p:sldId id="325" r:id="rId47"/>
    <p:sldId id="326" r:id="rId48"/>
    <p:sldId id="327" r:id="rId49"/>
    <p:sldId id="318" r:id="rId50"/>
    <p:sldId id="319" r:id="rId51"/>
    <p:sldId id="316" r:id="rId52"/>
    <p:sldId id="317" r:id="rId53"/>
    <p:sldId id="296" r:id="rId54"/>
    <p:sldId id="297" r:id="rId55"/>
    <p:sldId id="314" r:id="rId56"/>
    <p:sldId id="315" r:id="rId57"/>
    <p:sldId id="298" r:id="rId58"/>
    <p:sldId id="291" r:id="rId59"/>
    <p:sldId id="299" r:id="rId60"/>
    <p:sldId id="300" r:id="rId61"/>
    <p:sldId id="309" r:id="rId62"/>
    <p:sldId id="323" r:id="rId63"/>
    <p:sldId id="280" r:id="rId64"/>
    <p:sldId id="329" r:id="rId65"/>
    <p:sldId id="320" r:id="rId66"/>
    <p:sldId id="321" r:id="rId6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743" autoAdjust="0"/>
  </p:normalViewPr>
  <p:slideViewPr>
    <p:cSldViewPr>
      <p:cViewPr varScale="1">
        <p:scale>
          <a:sx n="102" d="100"/>
          <a:sy n="102" d="100"/>
        </p:scale>
        <p:origin x="-2604" y="-96"/>
      </p:cViewPr>
      <p:guideLst>
        <p:guide orient="horz" pos="2160"/>
        <p:guide pos="2880"/>
      </p:guideLst>
    </p:cSldViewPr>
  </p:slideViewPr>
  <p:outlineViewPr>
    <p:cViewPr>
      <p:scale>
        <a:sx n="33" d="100"/>
        <a:sy n="33" d="100"/>
      </p:scale>
      <p:origin x="0" y="1037"/>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22"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17DB8A3-9C32-45CA-8E90-F5A1F95AFBE3}" type="datetimeFigureOut">
              <a:rPr lang="en-US" smtClean="0"/>
              <a:pPr/>
              <a:t>8/18/2014</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288E5C1-F6E8-4D24-BD7C-3A15F0BB3A0D}"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88E5C1-F6E8-4D24-BD7C-3A15F0BB3A0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88E5C1-F6E8-4D24-BD7C-3A15F0BB3A0D}"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43195712-F513-4A94-8318-DED82814AA8E}"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43195712-F513-4A94-8318-DED82814AA8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CC57FBC-AE8F-49F1-A1B2-F88FBBA0FAF0}" type="datetimeFigureOut">
              <a:rPr lang="en-US" smtClean="0"/>
              <a:pPr/>
              <a:t>8/18/2014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195712-F513-4A94-8318-DED82814AA8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CC57FBC-AE8F-49F1-A1B2-F88FBBA0FAF0}" type="datetimeFigureOut">
              <a:rPr lang="en-US" smtClean="0"/>
              <a:pPr/>
              <a:t>8/18/2014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3195712-F513-4A94-8318-DED82814AA8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forums.freenas.org/threads/slideshow-explaining-vdev-zpool-zil-and-l2arc-for-noobs.7775/"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eople.freebsd.org/~wpaul/RealTek/3.0/if_rl.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forums.freenas.org/threads/please-do-not-run-freenas-in-production-as-a-virtual-machine.12484/"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support.freenas.org/ticket/1531"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forums.freenas.org/showthread.php?6211-Setup-SMART-Reporting-via-email"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tatic.googleusercontent.com/external_content/untrusted_dlcp/research.google.com/en/us/archive/disk_failures.pdf"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zdnet.com/blog/storage/why-raid-5-stops-working-in-2009/162"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memtest.or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forums.freenas.org/threads/so-you-want-some-hardware-suggestions.12276/"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doc.freenas.org/index.php/FAQs"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forums.freenas.org/threads/slideshow-explaining-vdev-zpool-zil-and-l2arc-for-noobs.7775/" TargetMode="External"/><Relationship Id="rId5" Type="http://schemas.openxmlformats.org/officeDocument/2006/relationships/hyperlink" Target="http://forums.freenas.org/" TargetMode="External"/><Relationship Id="rId4" Type="http://schemas.openxmlformats.org/officeDocument/2006/relationships/hyperlink" Target="http://doc.freenas.org/" TargetMode="Externa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172200"/>
          </a:xfrm>
        </p:spPr>
        <p:txBody>
          <a:bodyPr>
            <a:normAutofit fontScale="90000"/>
          </a:bodyPr>
          <a:lstStyle/>
          <a:p>
            <a:r>
              <a:rPr lang="en-US"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ZFS Storage Design and other FreeNAS information</a:t>
            </a:r>
            <a:r>
              <a:rPr lang="en-US" dirty="0" smtClean="0"/>
              <a:t/>
            </a:r>
            <a:br>
              <a:rPr lang="en-US" dirty="0" smtClean="0"/>
            </a:br>
            <a:r>
              <a:rPr lang="en-US" dirty="0" smtClean="0"/>
              <a:t/>
            </a:r>
            <a:br>
              <a:rPr lang="en-US" dirty="0" smtClean="0"/>
            </a:br>
            <a:r>
              <a:rPr lang="en-US" sz="2200" dirty="0" smtClean="0"/>
              <a:t>Written by Cyberjock on the FreeNAS forums.</a:t>
            </a:r>
            <a:br>
              <a:rPr lang="en-US" sz="2200" dirty="0" smtClean="0"/>
            </a:br>
            <a:r>
              <a:rPr lang="en-US" sz="2200" dirty="0" smtClean="0"/>
              <a:t/>
            </a:r>
            <a:br>
              <a:rPr lang="en-US" sz="2200" dirty="0" smtClean="0"/>
            </a:br>
            <a:r>
              <a:rPr lang="en-US" sz="2200" dirty="0" smtClean="0"/>
              <a:t>This presentation was last updated August 18, 2014.</a:t>
            </a:r>
            <a:br>
              <a:rPr lang="en-US" sz="2200" dirty="0" smtClean="0"/>
            </a:br>
            <a:r>
              <a:rPr lang="en-US" sz="2200" dirty="0" smtClean="0"/>
              <a:t/>
            </a:r>
            <a:br>
              <a:rPr lang="en-US" sz="2200" dirty="0" smtClean="0"/>
            </a:br>
            <a:r>
              <a:rPr lang="en-US" sz="2400" dirty="0" smtClean="0"/>
              <a:t>The latest version of this guide can always be found at </a:t>
            </a:r>
            <a:r>
              <a:rPr lang="en-US" sz="2400" dirty="0" smtClean="0">
                <a:hlinkClick r:id="rId4"/>
              </a:rPr>
              <a:t>http://forums.freenas.org/threads/slideshow-explaining-vdev-zpool-zil-and-l2arc-for-noobs.7775/</a:t>
            </a:r>
            <a:r>
              <a:rPr lang="en-US" sz="2400" dirty="0" smtClean="0"/>
              <a:t/>
            </a:r>
            <a:br>
              <a:rPr lang="en-US" sz="2400" dirty="0" smtClean="0"/>
            </a:br>
            <a:r>
              <a:rPr lang="en-US" sz="2200" dirty="0" smtClean="0"/>
              <a:t/>
            </a:r>
            <a:br>
              <a:rPr lang="en-US" sz="2200" dirty="0" smtClean="0"/>
            </a:br>
            <a:r>
              <a:rPr lang="en-US" sz="1400" dirty="0" smtClean="0"/>
              <a:t/>
            </a:r>
            <a:br>
              <a:rPr lang="en-US" sz="1400" dirty="0" smtClean="0"/>
            </a:br>
            <a:r>
              <a:rPr lang="en-US" sz="1400" dirty="0" smtClean="0"/>
              <a:t>Any hardware manufacturers mentioned in this presentation should not be taken as my endorsement of that manufacturer’s products over any other manufacturer or product.  It is simply to provide information for the reader.</a:t>
            </a:r>
            <a:br>
              <a:rPr lang="en-US" sz="1400" dirty="0" smtClean="0"/>
            </a:b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a:t>
            </a:r>
            <a:r>
              <a:rPr lang="en-US" dirty="0" err="1" smtClean="0"/>
              <a:t>VDev</a:t>
            </a:r>
            <a:r>
              <a:rPr lang="en-US" dirty="0" smtClean="0"/>
              <a:t>(Virtual Device)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a:t>
            </a:r>
            <a:r>
              <a:rPr lang="en-US" dirty="0" err="1" smtClean="0"/>
              <a:t>VDev</a:t>
            </a:r>
            <a:r>
              <a:rPr lang="en-US" dirty="0" smtClean="0"/>
              <a:t> is one or more hard disks that are allocated together and are intended to work together to store data.</a:t>
            </a:r>
          </a:p>
          <a:p>
            <a:r>
              <a:rPr lang="en-US" dirty="0" err="1" smtClean="0"/>
              <a:t>VDevs</a:t>
            </a:r>
            <a:r>
              <a:rPr lang="en-US" dirty="0" smtClean="0"/>
              <a:t> are allocated in RAID formats such as RAID1(mirrored), RAIDZ(RAID5) and RAIDZ2(RAID6).</a:t>
            </a:r>
          </a:p>
          <a:p>
            <a:r>
              <a:rPr lang="en-US" dirty="0" err="1" smtClean="0"/>
              <a:t>VDevs</a:t>
            </a:r>
            <a:r>
              <a:rPr lang="en-US" dirty="0" smtClean="0"/>
              <a:t> with single disks are known as “striped” disks. They have no redundancy.</a:t>
            </a:r>
          </a:p>
          <a:p>
            <a:r>
              <a:rPr lang="en-US" dirty="0" err="1" smtClean="0"/>
              <a:t>VDevs</a:t>
            </a:r>
            <a:r>
              <a:rPr lang="en-US" dirty="0" smtClean="0"/>
              <a:t> can provide redundancy from individual hard disk failure inside the same </a:t>
            </a:r>
            <a:r>
              <a:rPr lang="en-US" dirty="0" err="1" smtClean="0"/>
              <a:t>VDev</a:t>
            </a:r>
            <a:r>
              <a:rPr lang="en-US" dirty="0" smtClean="0"/>
              <a:t>.</a:t>
            </a:r>
          </a:p>
          <a:p>
            <a:r>
              <a:rPr lang="en-US" dirty="0" err="1" smtClean="0"/>
              <a:t>VDevs</a:t>
            </a:r>
            <a:r>
              <a:rPr lang="en-US" dirty="0" smtClean="0"/>
              <a:t> cannot operate outside of a </a:t>
            </a:r>
            <a:r>
              <a:rPr lang="en-US" dirty="0" err="1" smtClean="0"/>
              <a:t>zpool</a:t>
            </a:r>
            <a:r>
              <a:rPr lang="en-US" dirty="0"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a:t>
            </a:r>
            <a:r>
              <a:rPr lang="en-US" dirty="0" err="1" smtClean="0"/>
              <a:t>VDev</a:t>
            </a:r>
            <a:r>
              <a:rPr lang="en-US" dirty="0" smtClean="0"/>
              <a:t>(Virtual Device)	</a:t>
            </a:r>
            <a:endParaRPr lang="en-US" dirty="0"/>
          </a:p>
        </p:txBody>
      </p:sp>
      <p:sp>
        <p:nvSpPr>
          <p:cNvPr id="3" name="Content Placeholder 2"/>
          <p:cNvSpPr>
            <a:spLocks noGrp="1"/>
          </p:cNvSpPr>
          <p:nvPr>
            <p:ph idx="1"/>
          </p:nvPr>
        </p:nvSpPr>
        <p:spPr/>
        <p:txBody>
          <a:bodyPr>
            <a:normAutofit lnSpcReduction="10000"/>
          </a:bodyPr>
          <a:lstStyle/>
          <a:p>
            <a:r>
              <a:rPr lang="en-US" u="sng" dirty="0" smtClean="0"/>
              <a:t>You cannot add more hard drives to a </a:t>
            </a:r>
            <a:r>
              <a:rPr lang="en-US" u="sng" dirty="0" err="1" smtClean="0"/>
              <a:t>VDev</a:t>
            </a:r>
            <a:r>
              <a:rPr lang="en-US" u="sng" dirty="0" smtClean="0"/>
              <a:t> once it is created</a:t>
            </a:r>
            <a:r>
              <a:rPr lang="en-US" dirty="0" smtClean="0"/>
              <a:t>.*</a:t>
            </a:r>
          </a:p>
          <a:p>
            <a:r>
              <a:rPr lang="en-US" dirty="0" smtClean="0"/>
              <a:t>When a </a:t>
            </a:r>
            <a:r>
              <a:rPr lang="en-US" dirty="0" err="1" smtClean="0"/>
              <a:t>VDev</a:t>
            </a:r>
            <a:r>
              <a:rPr lang="en-US" dirty="0" smtClean="0"/>
              <a:t> can no longer provide 100% of its data using checksums or mirrors, the </a:t>
            </a:r>
            <a:r>
              <a:rPr lang="en-US" dirty="0" err="1" smtClean="0"/>
              <a:t>VDev</a:t>
            </a:r>
            <a:r>
              <a:rPr lang="en-US" dirty="0" smtClean="0"/>
              <a:t> will fail.</a:t>
            </a:r>
          </a:p>
          <a:p>
            <a:r>
              <a:rPr lang="en-US" dirty="0" smtClean="0"/>
              <a:t>If </a:t>
            </a:r>
            <a:r>
              <a:rPr lang="en-US" u="sng" dirty="0" smtClean="0"/>
              <a:t>any</a:t>
            </a:r>
            <a:r>
              <a:rPr lang="en-US" dirty="0" smtClean="0"/>
              <a:t> </a:t>
            </a:r>
            <a:r>
              <a:rPr lang="en-US" dirty="0" err="1" smtClean="0"/>
              <a:t>VDev</a:t>
            </a:r>
            <a:r>
              <a:rPr lang="en-US" dirty="0" smtClean="0"/>
              <a:t> in a </a:t>
            </a:r>
            <a:r>
              <a:rPr lang="en-US" dirty="0" err="1" smtClean="0"/>
              <a:t>zpool</a:t>
            </a:r>
            <a:r>
              <a:rPr lang="en-US" dirty="0" smtClean="0"/>
              <a:t> is failed, you will lose the </a:t>
            </a:r>
            <a:r>
              <a:rPr lang="en-US" u="sng" dirty="0" smtClean="0"/>
              <a:t>entire</a:t>
            </a:r>
            <a:r>
              <a:rPr lang="en-US" dirty="0" smtClean="0"/>
              <a:t> </a:t>
            </a:r>
            <a:r>
              <a:rPr lang="en-US" dirty="0" err="1" smtClean="0"/>
              <a:t>zpool</a:t>
            </a:r>
            <a:r>
              <a:rPr lang="en-US" dirty="0" smtClean="0"/>
              <a:t> with no chance of partial recovery.  (Read this again so it sinks in)</a:t>
            </a:r>
          </a:p>
          <a:p>
            <a:pPr>
              <a:buNone/>
            </a:pPr>
            <a:endParaRPr lang="en-US" dirty="0" smtClean="0"/>
          </a:p>
          <a:p>
            <a:pPr>
              <a:buNone/>
            </a:pPr>
            <a:r>
              <a:rPr lang="en-US" dirty="0" smtClean="0"/>
              <a:t>* </a:t>
            </a:r>
            <a:r>
              <a:rPr lang="en-US" sz="2000" dirty="0" smtClean="0"/>
              <a:t>The </a:t>
            </a:r>
            <a:r>
              <a:rPr lang="en-US" sz="2000" u="sng" dirty="0" smtClean="0"/>
              <a:t>only</a:t>
            </a:r>
            <a:r>
              <a:rPr lang="en-US" sz="2000" dirty="0" smtClean="0"/>
              <a:t> exception is converting a </a:t>
            </a:r>
            <a:r>
              <a:rPr lang="en-US" sz="2000" dirty="0" err="1" smtClean="0"/>
              <a:t>VDev</a:t>
            </a:r>
            <a:r>
              <a:rPr lang="en-US" sz="2000" dirty="0" smtClean="0"/>
              <a:t> from a single disk to a mirror.  Consult the FREENAS manual for more information.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t>
            </a:r>
            <a:r>
              <a:rPr lang="en-US" dirty="0" err="1" smtClean="0"/>
              <a:t>zpool</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a:t>
            </a:r>
            <a:r>
              <a:rPr lang="en-US" dirty="0" err="1" smtClean="0"/>
              <a:t>zpool</a:t>
            </a:r>
            <a:r>
              <a:rPr lang="en-US" dirty="0" smtClean="0"/>
              <a:t> is one or more </a:t>
            </a:r>
            <a:r>
              <a:rPr lang="en-US" dirty="0" err="1" smtClean="0"/>
              <a:t>VDevs</a:t>
            </a:r>
            <a:r>
              <a:rPr lang="en-US" dirty="0" smtClean="0"/>
              <a:t> allocated together.</a:t>
            </a:r>
          </a:p>
          <a:p>
            <a:r>
              <a:rPr lang="en-US" dirty="0" smtClean="0"/>
              <a:t>You can add more </a:t>
            </a:r>
            <a:r>
              <a:rPr lang="en-US" dirty="0" err="1" smtClean="0"/>
              <a:t>VDevs</a:t>
            </a:r>
            <a:r>
              <a:rPr lang="en-US" dirty="0" smtClean="0"/>
              <a:t> to a </a:t>
            </a:r>
            <a:r>
              <a:rPr lang="en-US" dirty="0" err="1" smtClean="0"/>
              <a:t>zpool</a:t>
            </a:r>
            <a:r>
              <a:rPr lang="en-US" dirty="0" smtClean="0"/>
              <a:t> after it is created.</a:t>
            </a:r>
          </a:p>
          <a:p>
            <a:r>
              <a:rPr lang="en-US" dirty="0" smtClean="0"/>
              <a:t>If any </a:t>
            </a:r>
            <a:r>
              <a:rPr lang="en-US" dirty="0" err="1" smtClean="0"/>
              <a:t>VDev</a:t>
            </a:r>
            <a:r>
              <a:rPr lang="en-US" dirty="0" smtClean="0"/>
              <a:t> in a </a:t>
            </a:r>
            <a:r>
              <a:rPr lang="en-US" dirty="0" err="1" smtClean="0"/>
              <a:t>zpool</a:t>
            </a:r>
            <a:r>
              <a:rPr lang="en-US" dirty="0" smtClean="0"/>
              <a:t> fails, then </a:t>
            </a:r>
            <a:r>
              <a:rPr lang="en-US" u="sng" dirty="0" smtClean="0"/>
              <a:t>all</a:t>
            </a:r>
            <a:r>
              <a:rPr lang="en-US" dirty="0" smtClean="0"/>
              <a:t> data in the </a:t>
            </a:r>
            <a:r>
              <a:rPr lang="en-US" u="sng" dirty="0" err="1" smtClean="0"/>
              <a:t>zpool</a:t>
            </a:r>
            <a:r>
              <a:rPr lang="en-US" dirty="0" smtClean="0"/>
              <a:t> is unavailable.</a:t>
            </a:r>
          </a:p>
          <a:p>
            <a:r>
              <a:rPr lang="en-US" dirty="0" err="1" smtClean="0"/>
              <a:t>Zpools</a:t>
            </a:r>
            <a:r>
              <a:rPr lang="en-US" dirty="0" smtClean="0"/>
              <a:t> are often referred to as volumes.</a:t>
            </a:r>
          </a:p>
          <a:p>
            <a:r>
              <a:rPr lang="en-US" dirty="0" smtClean="0"/>
              <a:t>You can think of it simply as:</a:t>
            </a:r>
          </a:p>
          <a:p>
            <a:pPr lvl="1"/>
            <a:r>
              <a:rPr lang="en-US" dirty="0" smtClean="0"/>
              <a:t>Hard drive(s) goes inside </a:t>
            </a:r>
            <a:r>
              <a:rPr lang="en-US" dirty="0" err="1" smtClean="0"/>
              <a:t>VDevs</a:t>
            </a:r>
            <a:r>
              <a:rPr lang="en-US" dirty="0" smtClean="0"/>
              <a:t>.</a:t>
            </a:r>
          </a:p>
          <a:p>
            <a:pPr lvl="1"/>
            <a:r>
              <a:rPr lang="en-US" dirty="0" err="1" smtClean="0"/>
              <a:t>Vdevs</a:t>
            </a:r>
            <a:r>
              <a:rPr lang="en-US" dirty="0" smtClean="0"/>
              <a:t> go inside </a:t>
            </a:r>
            <a:r>
              <a:rPr lang="en-US" dirty="0" err="1" smtClean="0"/>
              <a:t>zpools</a:t>
            </a:r>
            <a:r>
              <a:rPr lang="en-US" dirty="0" smtClean="0"/>
              <a:t>.</a:t>
            </a:r>
          </a:p>
          <a:p>
            <a:pPr lvl="1"/>
            <a:r>
              <a:rPr lang="en-US" dirty="0" err="1" smtClean="0"/>
              <a:t>Zpools</a:t>
            </a:r>
            <a:r>
              <a:rPr lang="en-US" dirty="0" smtClean="0"/>
              <a:t> store your data.</a:t>
            </a:r>
          </a:p>
          <a:p>
            <a:pPr lvl="1"/>
            <a:r>
              <a:rPr lang="en-US" dirty="0" smtClean="0"/>
              <a:t>Disk failure isn’t the concern with ZFS.  </a:t>
            </a:r>
            <a:r>
              <a:rPr lang="en-US" dirty="0" err="1" smtClean="0"/>
              <a:t>Vdev</a:t>
            </a:r>
            <a:r>
              <a:rPr lang="en-US" dirty="0" smtClean="0"/>
              <a:t> failure is!  Keep the </a:t>
            </a:r>
            <a:r>
              <a:rPr lang="en-US" dirty="0" err="1" smtClean="0"/>
              <a:t>VDevs</a:t>
            </a:r>
            <a:r>
              <a:rPr lang="en-US" dirty="0" smtClean="0"/>
              <a:t> healthy and your data is safe.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Explanation of ZIL</a:t>
            </a:r>
            <a:endParaRPr lang="en-US" dirty="0"/>
          </a:p>
        </p:txBody>
      </p:sp>
      <p:sp>
        <p:nvSpPr>
          <p:cNvPr id="3" name="Content Placeholder 2"/>
          <p:cNvSpPr>
            <a:spLocks noGrp="1"/>
          </p:cNvSpPr>
          <p:nvPr>
            <p:ph idx="1"/>
          </p:nvPr>
        </p:nvSpPr>
        <p:spPr>
          <a:xfrm>
            <a:off x="457200" y="1143000"/>
            <a:ext cx="8229600" cy="5410200"/>
          </a:xfrm>
        </p:spPr>
        <p:txBody>
          <a:bodyPr>
            <a:noAutofit/>
          </a:bodyPr>
          <a:lstStyle/>
          <a:p>
            <a:r>
              <a:rPr lang="en-US" sz="1500" dirty="0" smtClean="0"/>
              <a:t>ZIL stands for ZFS intent log.</a:t>
            </a:r>
          </a:p>
          <a:p>
            <a:r>
              <a:rPr lang="en-US" sz="1500" dirty="0" smtClean="0"/>
              <a:t>The ZIL stores data that will need to be written to a </a:t>
            </a:r>
            <a:r>
              <a:rPr lang="en-US" sz="1500" dirty="0" err="1" smtClean="0"/>
              <a:t>zpool</a:t>
            </a:r>
            <a:r>
              <a:rPr lang="en-US" sz="1500" dirty="0" smtClean="0"/>
              <a:t> later and acts as a “delayed write cache” for the </a:t>
            </a:r>
            <a:r>
              <a:rPr lang="en-US" sz="1500" dirty="0" err="1" smtClean="0"/>
              <a:t>zpool</a:t>
            </a:r>
            <a:r>
              <a:rPr lang="en-US" sz="1500" dirty="0" smtClean="0"/>
              <a:t>.</a:t>
            </a:r>
          </a:p>
          <a:p>
            <a:r>
              <a:rPr lang="en-US" sz="1500" dirty="0" smtClean="0"/>
              <a:t>ZIL drive performance will need to exceed the </a:t>
            </a:r>
            <a:r>
              <a:rPr lang="en-US" sz="1500" dirty="0" err="1" smtClean="0"/>
              <a:t>zpool</a:t>
            </a:r>
            <a:r>
              <a:rPr lang="en-US" sz="1500" dirty="0" smtClean="0"/>
              <a:t> performance of the expected workload to be useful.  Typically an SSD is used for this application.  An Enterprise class SSD or SSD based on SLC memory is recommended.  (Having an UPS on a server with a ZIL is a big plus and highly recommended!)</a:t>
            </a:r>
          </a:p>
          <a:p>
            <a:r>
              <a:rPr lang="en-US" sz="1500" dirty="0" smtClean="0"/>
              <a:t>FreeNAS does use RAM as a short term write cache for non-sync writes, so a ZIL is </a:t>
            </a:r>
            <a:r>
              <a:rPr lang="en-US" sz="1500" u="sng" dirty="0" smtClean="0"/>
              <a:t>not</a:t>
            </a:r>
            <a:r>
              <a:rPr lang="en-US" sz="1500" dirty="0" smtClean="0"/>
              <a:t> always required for high performance.</a:t>
            </a:r>
          </a:p>
          <a:p>
            <a:r>
              <a:rPr lang="en-US" sz="1500" dirty="0" smtClean="0"/>
              <a:t>ZILs should have their own redundancy from drive failure in environments where </a:t>
            </a:r>
            <a:r>
              <a:rPr lang="en-US" sz="1500" dirty="0" err="1" smtClean="0"/>
              <a:t>zpools</a:t>
            </a:r>
            <a:r>
              <a:rPr lang="en-US" sz="1500" dirty="0" smtClean="0"/>
              <a:t> need redundancy.  It is </a:t>
            </a:r>
            <a:r>
              <a:rPr lang="en-US" sz="1500" u="sng" dirty="0" smtClean="0"/>
              <a:t>highly</a:t>
            </a:r>
            <a:r>
              <a:rPr lang="en-US" sz="1500" dirty="0" smtClean="0"/>
              <a:t> recommended that ZIL drives be operated in a mirrored mode to prevent data loss for this reason(even after v19).  Otherwise a failure of the ZIL will result in a loss of all data that is in the ZIL and not committed to the </a:t>
            </a:r>
            <a:r>
              <a:rPr lang="en-US" sz="1500" dirty="0" err="1" smtClean="0"/>
              <a:t>zpool</a:t>
            </a:r>
            <a:r>
              <a:rPr lang="en-US" sz="1500" dirty="0" smtClean="0"/>
              <a:t>.  A loss of data in the ZIL can, in certain circumstances, result in data corruption due to uncommitted data being lost.  This may cause your entire </a:t>
            </a:r>
            <a:r>
              <a:rPr lang="en-US" sz="1500" dirty="0" err="1" smtClean="0"/>
              <a:t>zpool</a:t>
            </a:r>
            <a:r>
              <a:rPr lang="en-US" sz="1500" dirty="0" smtClean="0"/>
              <a:t> to be lost.</a:t>
            </a:r>
          </a:p>
          <a:p>
            <a:r>
              <a:rPr lang="en-US" sz="1500" dirty="0" smtClean="0"/>
              <a:t>ZIL is only useful for sync writes.  For all other writes the ZIL is not used.  This means if you aren’t using NFS and don’t have a workload that uses sync writes, a ZIL is pointless.</a:t>
            </a:r>
          </a:p>
          <a:p>
            <a:r>
              <a:rPr lang="en-US" sz="1500" dirty="0" smtClean="0"/>
              <a:t>For 99.9% of home users, a ZIL will not be useful.</a:t>
            </a:r>
          </a:p>
          <a:p>
            <a:r>
              <a:rPr lang="en-US" sz="1500" dirty="0" smtClean="0"/>
              <a:t>ZILs are typically very small.  Just 1-2GB of ZIL storage for a server with </a:t>
            </a:r>
            <a:r>
              <a:rPr lang="en-US" sz="1500" dirty="0" err="1" smtClean="0"/>
              <a:t>Gb</a:t>
            </a:r>
            <a:r>
              <a:rPr lang="en-US" sz="1500" dirty="0" smtClean="0"/>
              <a:t> LAN is overkill.  Do not oversize your ZIL excessively.  If you use a 60GB SSD it is recommended you use only 1-2GB max for the ZIL.  This allows the SSD to use its built-in wear leveling mechanism to maximize reliability and performance(Intel only).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ZIL issue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Failure of a ZIL </a:t>
            </a:r>
            <a:r>
              <a:rPr lang="en-US" u="sng" dirty="0" smtClean="0"/>
              <a:t>will</a:t>
            </a:r>
            <a:r>
              <a:rPr lang="en-US" dirty="0" smtClean="0"/>
              <a:t> result in a loss of the entire pool for </a:t>
            </a:r>
            <a:r>
              <a:rPr lang="en-US" dirty="0" err="1" smtClean="0"/>
              <a:t>zpools</a:t>
            </a:r>
            <a:r>
              <a:rPr lang="en-US" dirty="0" smtClean="0"/>
              <a:t> using v19 or earlier.</a:t>
            </a:r>
          </a:p>
          <a:p>
            <a:r>
              <a:rPr lang="en-US" dirty="0" err="1" smtClean="0"/>
              <a:t>FreeNAS</a:t>
            </a:r>
            <a:r>
              <a:rPr lang="en-US" dirty="0" smtClean="0"/>
              <a:t> 8.3 &amp; 8.3.1 use ZFS v28.  If your </a:t>
            </a:r>
            <a:r>
              <a:rPr lang="en-US" dirty="0" err="1" smtClean="0"/>
              <a:t>zpool</a:t>
            </a:r>
            <a:r>
              <a:rPr lang="en-US" dirty="0" smtClean="0"/>
              <a:t> was previously using v15 and you intend to use a ZIL you should upgrade your </a:t>
            </a:r>
            <a:r>
              <a:rPr lang="en-US" dirty="0" err="1" smtClean="0"/>
              <a:t>zpool</a:t>
            </a:r>
            <a:r>
              <a:rPr lang="en-US" dirty="0" smtClean="0"/>
              <a:t> to v28+ using the command “</a:t>
            </a:r>
            <a:r>
              <a:rPr lang="en-US" dirty="0" err="1" smtClean="0"/>
              <a:t>zpool</a:t>
            </a:r>
            <a:r>
              <a:rPr lang="en-US" dirty="0" smtClean="0"/>
              <a:t> upgrade (</a:t>
            </a:r>
            <a:r>
              <a:rPr lang="en-US" dirty="0" err="1" smtClean="0"/>
              <a:t>zpool</a:t>
            </a:r>
            <a:r>
              <a:rPr lang="en-US" dirty="0" smtClean="0"/>
              <a:t> name)”.  Keep in mind that any </a:t>
            </a:r>
            <a:r>
              <a:rPr lang="en-US" dirty="0" err="1" smtClean="0"/>
              <a:t>zpool</a:t>
            </a:r>
            <a:r>
              <a:rPr lang="en-US" dirty="0" smtClean="0"/>
              <a:t> that is upgraded cannot be downgraded or used on older versions of FreeNAS or FreeBSD.</a:t>
            </a:r>
          </a:p>
          <a:p>
            <a:r>
              <a:rPr lang="en-US" dirty="0" err="1" smtClean="0"/>
              <a:t>FreeNAS</a:t>
            </a:r>
            <a:r>
              <a:rPr lang="en-US" dirty="0" smtClean="0"/>
              <a:t> 9.1.0+ uses ZFS v5000.  This is a “fork” of the original ZFS versioning system used by Oracle.</a:t>
            </a:r>
          </a:p>
          <a:p>
            <a:r>
              <a:rPr lang="en-US" dirty="0" smtClean="0"/>
              <a:t>If you are creating a new </a:t>
            </a:r>
            <a:r>
              <a:rPr lang="en-US" dirty="0" err="1" smtClean="0"/>
              <a:t>zpool</a:t>
            </a:r>
            <a:r>
              <a:rPr lang="en-US" dirty="0" smtClean="0"/>
              <a:t> using FreeNAS 8.3+ you will not have to worry about this issue since the </a:t>
            </a:r>
            <a:r>
              <a:rPr lang="en-US" dirty="0" err="1" smtClean="0"/>
              <a:t>zpool</a:t>
            </a:r>
            <a:r>
              <a:rPr lang="en-US" dirty="0" smtClean="0"/>
              <a:t> will be v28 or higher.</a:t>
            </a:r>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Explanation of L2ARC</a:t>
            </a:r>
            <a:endParaRPr lang="en-US" dirty="0"/>
          </a:p>
        </p:txBody>
      </p:sp>
      <p:sp>
        <p:nvSpPr>
          <p:cNvPr id="3" name="Content Placeholder 2"/>
          <p:cNvSpPr>
            <a:spLocks noGrp="1"/>
          </p:cNvSpPr>
          <p:nvPr>
            <p:ph idx="1"/>
          </p:nvPr>
        </p:nvSpPr>
        <p:spPr/>
        <p:txBody>
          <a:bodyPr>
            <a:normAutofit/>
          </a:bodyPr>
          <a:lstStyle/>
          <a:p>
            <a:r>
              <a:rPr lang="en-US" sz="1200" dirty="0" smtClean="0"/>
              <a:t>L2ARC stands for Level 2 Adaptive Replacement Cache.</a:t>
            </a:r>
          </a:p>
          <a:p>
            <a:r>
              <a:rPr lang="en-US" sz="1200" dirty="0" smtClean="0"/>
              <a:t>The L2ARC is a read cache for the </a:t>
            </a:r>
            <a:r>
              <a:rPr lang="en-US" sz="1200" dirty="0" err="1" smtClean="0"/>
              <a:t>zpool</a:t>
            </a:r>
            <a:r>
              <a:rPr lang="en-US" sz="1200" dirty="0" smtClean="0"/>
              <a:t>.  Note that it is </a:t>
            </a:r>
            <a:r>
              <a:rPr lang="en-US" sz="1200" u="sng" dirty="0" smtClean="0"/>
              <a:t>not</a:t>
            </a:r>
            <a:r>
              <a:rPr lang="en-US" sz="1200" dirty="0" smtClean="0"/>
              <a:t> a read-ahead cache.  L2ARC is used for random reads of static data(i.e. databases) and provides no benefit for streaming workloads.  It is also only useful when the same data is constantly read over and over.</a:t>
            </a:r>
          </a:p>
          <a:p>
            <a:r>
              <a:rPr lang="en-US" sz="1200" dirty="0" smtClean="0"/>
              <a:t>L1ARC, or often referred to as simply “ARC” typically uses a significant portion of available RAM on the </a:t>
            </a:r>
            <a:r>
              <a:rPr lang="en-US" sz="1200" dirty="0" err="1" smtClean="0"/>
              <a:t>FreeNAS</a:t>
            </a:r>
            <a:r>
              <a:rPr lang="en-US" sz="1200" dirty="0" smtClean="0"/>
              <a:t> server(usually around 85%). This is most commonly your read cache.</a:t>
            </a:r>
          </a:p>
          <a:p>
            <a:r>
              <a:rPr lang="en-US" sz="1200" dirty="0" smtClean="0"/>
              <a:t>The L2ARC stores frequently read data that exceeds the amount of RAM assigned to the ARC.</a:t>
            </a:r>
          </a:p>
          <a:p>
            <a:r>
              <a:rPr lang="en-US" sz="1200" dirty="0" smtClean="0"/>
              <a:t>SSDs are the primary device used for these functions. </a:t>
            </a:r>
          </a:p>
          <a:p>
            <a:r>
              <a:rPr lang="en-US" sz="1200" dirty="0" smtClean="0"/>
              <a:t>Failure of the L2ARC will </a:t>
            </a:r>
            <a:r>
              <a:rPr lang="en-US" sz="1200" u="sng" dirty="0" smtClean="0"/>
              <a:t>NOT</a:t>
            </a:r>
            <a:r>
              <a:rPr lang="en-US" sz="1200" dirty="0" smtClean="0"/>
              <a:t> result in a loss of data, but you will lose any performance advantages from using the L2ARC.  For this reason, mirroring is not recommended.</a:t>
            </a:r>
          </a:p>
          <a:p>
            <a:r>
              <a:rPr lang="en-US" sz="1200" dirty="0" smtClean="0"/>
              <a:t>Using a L2ARC will consume RAM from the ARC to maintain records of the L2ARC.  Because of this, you should be spending money to max out your motherboard’s RAM before considering an L2ARC.  If you do not have enough RAM, using an L2ARC can result in a decrease in performance.  The bottom line is if you don’t know if you need/want an L2ARC, you probably don’t. Likewise if you have never heard of an L2ARC before this presentation you probably don’t need it.  Generally, until you hit a minimum of 64GB of RAM, you should not consider an L2ARC.  This has to do with how much RAM you have in relation to your L2ARC size.</a:t>
            </a:r>
          </a:p>
          <a:p>
            <a:r>
              <a:rPr lang="en-US" sz="1200" u="sng" dirty="0" smtClean="0"/>
              <a:t>Maxing out your system RAM is almost always better than using an L2ARC.</a:t>
            </a:r>
            <a:r>
              <a:rPr lang="en-US" sz="1200" dirty="0" smtClean="0"/>
              <a:t>  Especially since using an L2ARC will consume RAM to index the L2ARC.</a:t>
            </a:r>
          </a:p>
          <a:p>
            <a:r>
              <a:rPr lang="en-US" sz="1200" dirty="0" smtClean="0"/>
              <a:t>An L2ARC shouldn’t be bigger than about 5x your ARC size.  Your ARC size cannot exceed 7/8</a:t>
            </a:r>
            <a:r>
              <a:rPr lang="en-US" sz="1200" baseline="30000" dirty="0" smtClean="0"/>
              <a:t>th</a:t>
            </a:r>
            <a:r>
              <a:rPr lang="en-US" sz="1200" dirty="0" smtClean="0"/>
              <a:t> of your system RAM.  So for a system with 32GB of RAM, you shouldn’t go any bigger than 120GB.  </a:t>
            </a:r>
            <a:r>
              <a:rPr lang="en-US" sz="1200" u="sng" dirty="0" smtClean="0"/>
              <a:t>This is why maximum system RAM first is a priority!</a:t>
            </a:r>
          </a:p>
          <a:p>
            <a:r>
              <a:rPr lang="en-US" sz="1200" dirty="0" smtClean="0"/>
              <a:t>Keep in mind that if your L2ARC is too big for your system your performance may actually decrease!</a:t>
            </a:r>
          </a:p>
          <a:p>
            <a:endParaRPr lang="en-US"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ZIL and L2ARC(more)</a:t>
            </a:r>
            <a:endParaRPr lang="en-US" dirty="0"/>
          </a:p>
        </p:txBody>
      </p:sp>
      <p:sp>
        <p:nvSpPr>
          <p:cNvPr id="3" name="Content Placeholder 2"/>
          <p:cNvSpPr>
            <a:spLocks noGrp="1"/>
          </p:cNvSpPr>
          <p:nvPr>
            <p:ph idx="1"/>
          </p:nvPr>
        </p:nvSpPr>
        <p:spPr/>
        <p:txBody>
          <a:bodyPr>
            <a:normAutofit fontScale="47500" lnSpcReduction="20000"/>
          </a:bodyPr>
          <a:lstStyle/>
          <a:p>
            <a:r>
              <a:rPr lang="en-US" sz="3100" dirty="0" smtClean="0"/>
              <a:t>A lot of people in the forum are using a ZIL and L2ARC to increase performance.  This is not usually necessary, especially for home users.</a:t>
            </a:r>
          </a:p>
          <a:p>
            <a:r>
              <a:rPr lang="en-US" sz="3100" dirty="0" smtClean="0"/>
              <a:t>Typical reads from your </a:t>
            </a:r>
            <a:r>
              <a:rPr lang="en-US" sz="3100" dirty="0" err="1" smtClean="0"/>
              <a:t>zpool</a:t>
            </a:r>
            <a:r>
              <a:rPr lang="en-US" sz="3100" dirty="0" smtClean="0"/>
              <a:t> shouldn’t take more than 10 milliseconds, except under EXTREME loading.  In this case, using an L2ARC(and assuming the data you are requesting is in the L2ARC) you will save yourself at best 10 milliseconds.</a:t>
            </a:r>
          </a:p>
          <a:p>
            <a:r>
              <a:rPr lang="en-US" sz="3100" dirty="0" smtClean="0"/>
              <a:t>Typical writes to your </a:t>
            </a:r>
            <a:r>
              <a:rPr lang="en-US" sz="3100" dirty="0" err="1" smtClean="0"/>
              <a:t>zpool</a:t>
            </a:r>
            <a:r>
              <a:rPr lang="en-US" sz="3100" dirty="0" smtClean="0"/>
              <a:t> are usually cached in RAM unless a sync write is requested(buffer flush to the </a:t>
            </a:r>
            <a:r>
              <a:rPr lang="en-US" sz="3100" dirty="0" err="1" smtClean="0"/>
              <a:t>zpool</a:t>
            </a:r>
            <a:r>
              <a:rPr lang="en-US" sz="3100" dirty="0" smtClean="0"/>
              <a:t>).  Typical write latency should be less than 10 milliseconds plus the time it takes to write the data.  So using a ZIL will really save you only 10 milliseconds plus the time it takes to write the data(usually microseconds).</a:t>
            </a:r>
          </a:p>
          <a:p>
            <a:r>
              <a:rPr lang="en-US" sz="3100" dirty="0" smtClean="0"/>
              <a:t>Because of these reasons, ZILs and L2ARCs are not overly useful and only add cost, complexity, and can add complexity to data recovery if you have issues in the future.</a:t>
            </a:r>
          </a:p>
          <a:p>
            <a:r>
              <a:rPr lang="en-US" sz="3100" dirty="0" smtClean="0"/>
              <a:t>In general, if you aren’t using a </a:t>
            </a:r>
            <a:r>
              <a:rPr lang="en-US" sz="3100" dirty="0" err="1" smtClean="0"/>
              <a:t>zpool</a:t>
            </a:r>
            <a:r>
              <a:rPr lang="en-US" sz="3100" dirty="0" smtClean="0"/>
              <a:t> to serve </a:t>
            </a:r>
            <a:r>
              <a:rPr lang="en-US" sz="3100" dirty="0" err="1" smtClean="0"/>
              <a:t>iSCSI</a:t>
            </a:r>
            <a:r>
              <a:rPr lang="en-US" sz="3100" dirty="0" smtClean="0"/>
              <a:t> devices, using an </a:t>
            </a:r>
            <a:r>
              <a:rPr lang="en-US" sz="3100" dirty="0" err="1" smtClean="0"/>
              <a:t>ESXi</a:t>
            </a:r>
            <a:r>
              <a:rPr lang="en-US" sz="3100" dirty="0" smtClean="0"/>
              <a:t> server to access </a:t>
            </a:r>
            <a:r>
              <a:rPr lang="en-US" sz="3100" dirty="0" err="1" smtClean="0"/>
              <a:t>FreeNAS</a:t>
            </a:r>
            <a:r>
              <a:rPr lang="en-US" sz="3100" dirty="0" smtClean="0"/>
              <a:t> storage with NFS for the </a:t>
            </a:r>
            <a:r>
              <a:rPr lang="en-US" sz="3100" dirty="0" err="1" smtClean="0"/>
              <a:t>ESXi</a:t>
            </a:r>
            <a:r>
              <a:rPr lang="en-US" sz="3100" dirty="0" smtClean="0"/>
              <a:t> store,  then a ZIL and L2ARC likely provide very little benefit.</a:t>
            </a:r>
          </a:p>
          <a:p>
            <a:r>
              <a:rPr lang="en-US" sz="3100" dirty="0" smtClean="0"/>
              <a:t>I recommend potential builders (and especially inexperienced builders) never buy or install an SSD for use as a ZIL or L2ARC until they build the server and determine that they actually need a ZIL or L2ARC.  </a:t>
            </a:r>
            <a:r>
              <a:rPr lang="en-US" sz="3100" dirty="0" err="1" smtClean="0"/>
              <a:t>FreeNAS</a:t>
            </a:r>
            <a:r>
              <a:rPr lang="en-US" sz="3100" dirty="0" smtClean="0"/>
              <a:t> 9.1.0+ includes some tools to help determine if an L2ARC or ZIL could provide any benefit.</a:t>
            </a:r>
          </a:p>
          <a:p>
            <a:r>
              <a:rPr lang="en-US" sz="3100" dirty="0" smtClean="0"/>
              <a:t>Do not put your ZIL and L2ARC on the same SSD(s) or RAID array.  It sounds like a great idea on the surface, but there is plenty of evidence it doesn’t work out well and both the ZIL and L2ARC compete for resources causing both to perform poorly.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Keynotes: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One or more hard disks make up a </a:t>
            </a:r>
            <a:r>
              <a:rPr lang="en-US" dirty="0" err="1" smtClean="0"/>
              <a:t>VDev</a:t>
            </a:r>
            <a:r>
              <a:rPr lang="en-US" dirty="0" smtClean="0"/>
              <a:t>.</a:t>
            </a:r>
          </a:p>
          <a:p>
            <a:r>
              <a:rPr lang="en-US" dirty="0" smtClean="0"/>
              <a:t>One or more </a:t>
            </a:r>
            <a:r>
              <a:rPr lang="en-US" dirty="0" err="1" smtClean="0"/>
              <a:t>VDevs</a:t>
            </a:r>
            <a:r>
              <a:rPr lang="en-US" dirty="0" smtClean="0"/>
              <a:t> make up a </a:t>
            </a:r>
            <a:r>
              <a:rPr lang="en-US" dirty="0" err="1" smtClean="0"/>
              <a:t>zpool</a:t>
            </a:r>
            <a:r>
              <a:rPr lang="en-US" dirty="0" smtClean="0"/>
              <a:t>.</a:t>
            </a:r>
          </a:p>
          <a:p>
            <a:r>
              <a:rPr lang="en-US" dirty="0" smtClean="0"/>
              <a:t>ZIL failure </a:t>
            </a:r>
            <a:r>
              <a:rPr lang="en-US" u="sng" dirty="0" smtClean="0"/>
              <a:t>will</a:t>
            </a:r>
            <a:r>
              <a:rPr lang="en-US" dirty="0" smtClean="0"/>
              <a:t> result in a loss of the </a:t>
            </a:r>
            <a:r>
              <a:rPr lang="en-US" dirty="0" err="1" smtClean="0"/>
              <a:t>zpool</a:t>
            </a:r>
            <a:r>
              <a:rPr lang="en-US" dirty="0" smtClean="0"/>
              <a:t> if the ZIL does not have redundancy for ZFS v19 or less.</a:t>
            </a:r>
          </a:p>
          <a:p>
            <a:r>
              <a:rPr lang="en-US" dirty="0" smtClean="0"/>
              <a:t>L2ARC drive failure </a:t>
            </a:r>
            <a:r>
              <a:rPr lang="en-US" u="sng" dirty="0" smtClean="0"/>
              <a:t>will not</a:t>
            </a:r>
            <a:r>
              <a:rPr lang="en-US" dirty="0" smtClean="0"/>
              <a:t> cause a loss of data.</a:t>
            </a:r>
          </a:p>
          <a:p>
            <a:r>
              <a:rPr lang="en-US" u="sng" dirty="0" smtClean="0"/>
              <a:t>You cannot add more hard drives to a </a:t>
            </a:r>
            <a:r>
              <a:rPr lang="en-US" u="sng" dirty="0" err="1" smtClean="0"/>
              <a:t>VDev</a:t>
            </a:r>
            <a:r>
              <a:rPr lang="en-US" u="sng" dirty="0" smtClean="0"/>
              <a:t> once it is created.</a:t>
            </a:r>
          </a:p>
          <a:p>
            <a:r>
              <a:rPr lang="en-US" u="sng" dirty="0" smtClean="0"/>
              <a:t>Once you add a </a:t>
            </a:r>
            <a:r>
              <a:rPr lang="en-US" u="sng" dirty="0" err="1" smtClean="0"/>
              <a:t>VDev</a:t>
            </a:r>
            <a:r>
              <a:rPr lang="en-US" u="sng" dirty="0" smtClean="0"/>
              <a:t> to a </a:t>
            </a:r>
            <a:r>
              <a:rPr lang="en-US" u="sng" dirty="0" err="1" smtClean="0"/>
              <a:t>zpool</a:t>
            </a:r>
            <a:r>
              <a:rPr lang="en-US" u="sng" dirty="0" smtClean="0"/>
              <a:t> it cannot be removed for any reason.  Even if you “just” added it because of a typo at the command line or a mistake in the UI.</a:t>
            </a:r>
          </a:p>
          <a:p>
            <a:r>
              <a:rPr lang="en-US" u="sng" dirty="0" smtClean="0"/>
              <a:t>Once a </a:t>
            </a:r>
            <a:r>
              <a:rPr lang="en-US" u="sng" dirty="0" err="1" smtClean="0"/>
              <a:t>zpool</a:t>
            </a:r>
            <a:r>
              <a:rPr lang="en-US" u="sng" dirty="0" smtClean="0"/>
              <a:t> has been upgraded your OS must be compatible with the new version to use the pool.</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r>
              <a:rPr lang="en-US" dirty="0" smtClean="0"/>
              <a:t>This </a:t>
            </a:r>
            <a:r>
              <a:rPr lang="en-US" dirty="0" err="1" smtClean="0"/>
              <a:t>zpool</a:t>
            </a:r>
            <a:r>
              <a:rPr lang="en-US" dirty="0" smtClean="0"/>
              <a:t> provides redundancy against any 2 simultaneous hard disk failures.  Any 2 hard disks can fail with no loss of data.</a:t>
            </a:r>
            <a:endParaRPr lang="en-US" dirty="0"/>
          </a:p>
        </p:txBody>
      </p:sp>
      <p:sp>
        <p:nvSpPr>
          <p:cNvPr id="4" name="Rectangle 3"/>
          <p:cNvSpPr/>
          <p:nvPr/>
        </p:nvSpPr>
        <p:spPr>
          <a:xfrm>
            <a:off x="152400" y="4038600"/>
            <a:ext cx="8763000" cy="2590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152400" y="4038600"/>
            <a:ext cx="1447800" cy="369332"/>
          </a:xfrm>
          <a:prstGeom prst="rect">
            <a:avLst/>
          </a:prstGeom>
          <a:noFill/>
        </p:spPr>
        <p:txBody>
          <a:bodyPr wrap="square" rtlCol="0">
            <a:spAutoFit/>
          </a:bodyPr>
          <a:lstStyle/>
          <a:p>
            <a:r>
              <a:rPr lang="en-US" dirty="0" smtClean="0"/>
              <a:t>ZPOOL</a:t>
            </a:r>
          </a:p>
        </p:txBody>
      </p:sp>
      <p:sp>
        <p:nvSpPr>
          <p:cNvPr id="6" name="Rectangle 5"/>
          <p:cNvSpPr/>
          <p:nvPr/>
        </p:nvSpPr>
        <p:spPr>
          <a:xfrm>
            <a:off x="457200" y="4495800"/>
            <a:ext cx="81534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7" name="TextBox 6"/>
          <p:cNvSpPr txBox="1"/>
          <p:nvPr/>
        </p:nvSpPr>
        <p:spPr>
          <a:xfrm>
            <a:off x="533400" y="4572001"/>
            <a:ext cx="2438400" cy="646331"/>
          </a:xfrm>
          <a:prstGeom prst="rect">
            <a:avLst/>
          </a:prstGeom>
          <a:noFill/>
        </p:spPr>
        <p:txBody>
          <a:bodyPr wrap="square" rtlCol="0">
            <a:spAutoFit/>
          </a:bodyPr>
          <a:lstStyle/>
          <a:p>
            <a:r>
              <a:rPr lang="en-US" dirty="0" smtClean="0">
                <a:solidFill>
                  <a:schemeClr val="bg1"/>
                </a:solidFill>
              </a:rPr>
              <a:t>VDEV (RAID-Z2)</a:t>
            </a:r>
          </a:p>
          <a:p>
            <a:endParaRPr lang="en-US" dirty="0">
              <a:solidFill>
                <a:schemeClr val="bg1"/>
              </a:solidFill>
            </a:endParaRPr>
          </a:p>
        </p:txBody>
      </p:sp>
      <p:pic>
        <p:nvPicPr>
          <p:cNvPr id="8" name="Picture 2"/>
          <p:cNvPicPr>
            <a:picLocks noChangeAspect="1" noChangeArrowheads="1"/>
          </p:cNvPicPr>
          <p:nvPr/>
        </p:nvPicPr>
        <p:blipFill>
          <a:blip r:embed="rId3" cstate="print"/>
          <a:srcRect/>
          <a:stretch>
            <a:fillRect/>
          </a:stretch>
        </p:blipFill>
        <p:spPr bwMode="auto">
          <a:xfrm>
            <a:off x="685800" y="50292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1981200" y="50292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3276600" y="5029200"/>
            <a:ext cx="971550" cy="97155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4572000" y="5029200"/>
            <a:ext cx="971550" cy="97155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5867400" y="5029200"/>
            <a:ext cx="971550" cy="971550"/>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a:stretch>
            <a:fillRect/>
          </a:stretch>
        </p:blipFill>
        <p:spPr bwMode="auto">
          <a:xfrm>
            <a:off x="7086600" y="5029200"/>
            <a:ext cx="971550" cy="97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a:bodyPr>
          <a:lstStyle/>
          <a:p>
            <a:r>
              <a:rPr lang="en-US" sz="2400" dirty="0" smtClean="0"/>
              <a:t>This </a:t>
            </a:r>
            <a:r>
              <a:rPr lang="en-US" sz="2400" dirty="0" err="1" smtClean="0"/>
              <a:t>zpool</a:t>
            </a:r>
            <a:r>
              <a:rPr lang="en-US" sz="2400" dirty="0" smtClean="0"/>
              <a:t> provides redundancy against a maximum of 4 simultaneous hard disk failures(2 in </a:t>
            </a:r>
            <a:r>
              <a:rPr lang="en-US" sz="2400" u="sng" dirty="0" smtClean="0"/>
              <a:t>each</a:t>
            </a:r>
            <a:r>
              <a:rPr lang="en-US" sz="2400" dirty="0" smtClean="0"/>
              <a:t> </a:t>
            </a:r>
            <a:r>
              <a:rPr lang="en-US" sz="2400" dirty="0" err="1" smtClean="0"/>
              <a:t>VDev</a:t>
            </a:r>
            <a:r>
              <a:rPr lang="en-US" sz="2400" dirty="0" smtClean="0"/>
              <a:t>), but </a:t>
            </a:r>
            <a:r>
              <a:rPr lang="en-US" sz="2400" u="sng" dirty="0" smtClean="0"/>
              <a:t>not</a:t>
            </a:r>
            <a:r>
              <a:rPr lang="en-US" sz="2400" dirty="0" smtClean="0"/>
              <a:t> 3 in any </a:t>
            </a:r>
            <a:r>
              <a:rPr lang="en-US" sz="2400" u="sng" dirty="0" smtClean="0"/>
              <a:t>one</a:t>
            </a:r>
            <a:r>
              <a:rPr lang="en-US" sz="2400" dirty="0" smtClean="0"/>
              <a:t> </a:t>
            </a:r>
            <a:r>
              <a:rPr lang="en-US" sz="2400" dirty="0" err="1" smtClean="0"/>
              <a:t>VDev</a:t>
            </a:r>
            <a:r>
              <a:rPr lang="en-US" sz="2400" dirty="0" smtClean="0"/>
              <a:t>.</a:t>
            </a:r>
            <a:endParaRPr lang="en-US" sz="2400" dirty="0"/>
          </a:p>
        </p:txBody>
      </p:sp>
      <p:sp>
        <p:nvSpPr>
          <p:cNvPr id="4" name="Rectangle 3"/>
          <p:cNvSpPr/>
          <p:nvPr/>
        </p:nvSpPr>
        <p:spPr>
          <a:xfrm>
            <a:off x="152400" y="2971800"/>
            <a:ext cx="8763000" cy="3657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228600" y="3048000"/>
            <a:ext cx="1447800" cy="369332"/>
          </a:xfrm>
          <a:prstGeom prst="rect">
            <a:avLst/>
          </a:prstGeom>
          <a:noFill/>
        </p:spPr>
        <p:txBody>
          <a:bodyPr wrap="square" rtlCol="0">
            <a:spAutoFit/>
          </a:bodyPr>
          <a:lstStyle/>
          <a:p>
            <a:r>
              <a:rPr lang="en-US" dirty="0" smtClean="0"/>
              <a:t>ZPOOL</a:t>
            </a:r>
          </a:p>
        </p:txBody>
      </p:sp>
      <p:sp>
        <p:nvSpPr>
          <p:cNvPr id="14" name="Rectangle 13"/>
          <p:cNvSpPr/>
          <p:nvPr/>
        </p:nvSpPr>
        <p:spPr>
          <a:xfrm>
            <a:off x="533400" y="5105400"/>
            <a:ext cx="8153400" cy="14478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5" name="TextBox 14"/>
          <p:cNvSpPr txBox="1"/>
          <p:nvPr/>
        </p:nvSpPr>
        <p:spPr>
          <a:xfrm>
            <a:off x="609600" y="5181600"/>
            <a:ext cx="2438400" cy="646331"/>
          </a:xfrm>
          <a:prstGeom prst="rect">
            <a:avLst/>
          </a:prstGeom>
          <a:noFill/>
        </p:spPr>
        <p:txBody>
          <a:bodyPr wrap="square" rtlCol="0">
            <a:spAutoFit/>
          </a:bodyPr>
          <a:lstStyle/>
          <a:p>
            <a:r>
              <a:rPr lang="en-US" dirty="0" smtClean="0">
                <a:solidFill>
                  <a:schemeClr val="bg1"/>
                </a:solidFill>
              </a:rPr>
              <a:t>VDEV 2 (RAID-Z2)</a:t>
            </a:r>
          </a:p>
          <a:p>
            <a:endParaRPr lang="en-US" dirty="0">
              <a:solidFill>
                <a:schemeClr val="bg1"/>
              </a:solidFill>
            </a:endParaRPr>
          </a:p>
        </p:txBody>
      </p:sp>
      <p:pic>
        <p:nvPicPr>
          <p:cNvPr id="16" name="Picture 2"/>
          <p:cNvPicPr>
            <a:picLocks noChangeAspect="1" noChangeArrowheads="1"/>
          </p:cNvPicPr>
          <p:nvPr/>
        </p:nvPicPr>
        <p:blipFill>
          <a:blip r:embed="rId3" cstate="print"/>
          <a:srcRect/>
          <a:stretch>
            <a:fillRect/>
          </a:stretch>
        </p:blipFill>
        <p:spPr bwMode="auto">
          <a:xfrm>
            <a:off x="762000" y="5486400"/>
            <a:ext cx="971550" cy="97155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a:stretch>
            <a:fillRect/>
          </a:stretch>
        </p:blipFill>
        <p:spPr bwMode="auto">
          <a:xfrm>
            <a:off x="2057400" y="5486400"/>
            <a:ext cx="971550" cy="97155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a:stretch>
            <a:fillRect/>
          </a:stretch>
        </p:blipFill>
        <p:spPr bwMode="auto">
          <a:xfrm>
            <a:off x="3352800" y="5486400"/>
            <a:ext cx="971550" cy="97155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a:stretch>
            <a:fillRect/>
          </a:stretch>
        </p:blipFill>
        <p:spPr bwMode="auto">
          <a:xfrm>
            <a:off x="4648200" y="5486400"/>
            <a:ext cx="971550" cy="97155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a:stretch>
            <a:fillRect/>
          </a:stretch>
        </p:blipFill>
        <p:spPr bwMode="auto">
          <a:xfrm>
            <a:off x="5943600" y="5486400"/>
            <a:ext cx="971550" cy="971550"/>
          </a:xfrm>
          <a:prstGeom prst="rect">
            <a:avLst/>
          </a:prstGeom>
          <a:noFill/>
          <a:ln w="9525">
            <a:noFill/>
            <a:miter lim="800000"/>
            <a:headEnd/>
            <a:tailEnd/>
          </a:ln>
        </p:spPr>
      </p:pic>
      <p:pic>
        <p:nvPicPr>
          <p:cNvPr id="21" name="Picture 2"/>
          <p:cNvPicPr>
            <a:picLocks noChangeAspect="1" noChangeArrowheads="1"/>
          </p:cNvPicPr>
          <p:nvPr/>
        </p:nvPicPr>
        <p:blipFill>
          <a:blip r:embed="rId3" cstate="print"/>
          <a:srcRect/>
          <a:stretch>
            <a:fillRect/>
          </a:stretch>
        </p:blipFill>
        <p:spPr bwMode="auto">
          <a:xfrm>
            <a:off x="7162800" y="5486400"/>
            <a:ext cx="971550" cy="971550"/>
          </a:xfrm>
          <a:prstGeom prst="rect">
            <a:avLst/>
          </a:prstGeom>
          <a:noFill/>
          <a:ln w="9525">
            <a:noFill/>
            <a:miter lim="800000"/>
            <a:headEnd/>
            <a:tailEnd/>
          </a:ln>
        </p:spPr>
      </p:pic>
      <p:sp>
        <p:nvSpPr>
          <p:cNvPr id="22" name="Rectangle 21"/>
          <p:cNvSpPr/>
          <p:nvPr/>
        </p:nvSpPr>
        <p:spPr>
          <a:xfrm>
            <a:off x="533400" y="3581400"/>
            <a:ext cx="8153400" cy="14478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3" name="TextBox 22"/>
          <p:cNvSpPr txBox="1"/>
          <p:nvPr/>
        </p:nvSpPr>
        <p:spPr>
          <a:xfrm>
            <a:off x="609600" y="3657600"/>
            <a:ext cx="2438400" cy="646331"/>
          </a:xfrm>
          <a:prstGeom prst="rect">
            <a:avLst/>
          </a:prstGeom>
          <a:noFill/>
        </p:spPr>
        <p:txBody>
          <a:bodyPr wrap="square" rtlCol="0">
            <a:spAutoFit/>
          </a:bodyPr>
          <a:lstStyle/>
          <a:p>
            <a:r>
              <a:rPr lang="en-US" dirty="0" smtClean="0">
                <a:solidFill>
                  <a:schemeClr val="bg1"/>
                </a:solidFill>
              </a:rPr>
              <a:t>VDEV 1 (RAID-Z2)</a:t>
            </a:r>
          </a:p>
          <a:p>
            <a:endParaRPr lang="en-US" dirty="0">
              <a:solidFill>
                <a:schemeClr val="bg1"/>
              </a:solidFill>
            </a:endParaRPr>
          </a:p>
        </p:txBody>
      </p:sp>
      <p:pic>
        <p:nvPicPr>
          <p:cNvPr id="24" name="Picture 2"/>
          <p:cNvPicPr>
            <a:picLocks noChangeAspect="1" noChangeArrowheads="1"/>
          </p:cNvPicPr>
          <p:nvPr/>
        </p:nvPicPr>
        <p:blipFill>
          <a:blip r:embed="rId3" cstate="print"/>
          <a:srcRect/>
          <a:stretch>
            <a:fillRect/>
          </a:stretch>
        </p:blipFill>
        <p:spPr bwMode="auto">
          <a:xfrm>
            <a:off x="762000" y="3962400"/>
            <a:ext cx="971550" cy="971550"/>
          </a:xfrm>
          <a:prstGeom prst="rect">
            <a:avLst/>
          </a:prstGeom>
          <a:noFill/>
          <a:ln w="9525">
            <a:noFill/>
            <a:miter lim="800000"/>
            <a:headEnd/>
            <a:tailEnd/>
          </a:ln>
        </p:spPr>
      </p:pic>
      <p:pic>
        <p:nvPicPr>
          <p:cNvPr id="25" name="Picture 2"/>
          <p:cNvPicPr>
            <a:picLocks noChangeAspect="1" noChangeArrowheads="1"/>
          </p:cNvPicPr>
          <p:nvPr/>
        </p:nvPicPr>
        <p:blipFill>
          <a:blip r:embed="rId3" cstate="print"/>
          <a:srcRect/>
          <a:stretch>
            <a:fillRect/>
          </a:stretch>
        </p:blipFill>
        <p:spPr bwMode="auto">
          <a:xfrm>
            <a:off x="2057400" y="3962400"/>
            <a:ext cx="971550" cy="971550"/>
          </a:xfrm>
          <a:prstGeom prst="rect">
            <a:avLst/>
          </a:prstGeom>
          <a:noFill/>
          <a:ln w="9525">
            <a:noFill/>
            <a:miter lim="800000"/>
            <a:headEnd/>
            <a:tailEnd/>
          </a:ln>
        </p:spPr>
      </p:pic>
      <p:pic>
        <p:nvPicPr>
          <p:cNvPr id="26" name="Picture 2"/>
          <p:cNvPicPr>
            <a:picLocks noChangeAspect="1" noChangeArrowheads="1"/>
          </p:cNvPicPr>
          <p:nvPr/>
        </p:nvPicPr>
        <p:blipFill>
          <a:blip r:embed="rId3" cstate="print"/>
          <a:srcRect/>
          <a:stretch>
            <a:fillRect/>
          </a:stretch>
        </p:blipFill>
        <p:spPr bwMode="auto">
          <a:xfrm>
            <a:off x="3352800" y="3962400"/>
            <a:ext cx="971550" cy="971550"/>
          </a:xfrm>
          <a:prstGeom prst="rect">
            <a:avLst/>
          </a:prstGeom>
          <a:noFill/>
          <a:ln w="9525">
            <a:noFill/>
            <a:miter lim="800000"/>
            <a:headEnd/>
            <a:tailEnd/>
          </a:ln>
        </p:spPr>
      </p:pic>
      <p:pic>
        <p:nvPicPr>
          <p:cNvPr id="27" name="Picture 2"/>
          <p:cNvPicPr>
            <a:picLocks noChangeAspect="1" noChangeArrowheads="1"/>
          </p:cNvPicPr>
          <p:nvPr/>
        </p:nvPicPr>
        <p:blipFill>
          <a:blip r:embed="rId3" cstate="print"/>
          <a:srcRect/>
          <a:stretch>
            <a:fillRect/>
          </a:stretch>
        </p:blipFill>
        <p:spPr bwMode="auto">
          <a:xfrm>
            <a:off x="4648200" y="3962400"/>
            <a:ext cx="971550" cy="971550"/>
          </a:xfrm>
          <a:prstGeom prst="rect">
            <a:avLst/>
          </a:prstGeom>
          <a:noFill/>
          <a:ln w="9525">
            <a:noFill/>
            <a:miter lim="800000"/>
            <a:headEnd/>
            <a:tailEnd/>
          </a:ln>
        </p:spPr>
      </p:pic>
      <p:pic>
        <p:nvPicPr>
          <p:cNvPr id="28" name="Picture 2"/>
          <p:cNvPicPr>
            <a:picLocks noChangeAspect="1" noChangeArrowheads="1"/>
          </p:cNvPicPr>
          <p:nvPr/>
        </p:nvPicPr>
        <p:blipFill>
          <a:blip r:embed="rId3" cstate="print"/>
          <a:srcRect/>
          <a:stretch>
            <a:fillRect/>
          </a:stretch>
        </p:blipFill>
        <p:spPr bwMode="auto">
          <a:xfrm>
            <a:off x="5943600" y="3962400"/>
            <a:ext cx="971550" cy="971550"/>
          </a:xfrm>
          <a:prstGeom prst="rect">
            <a:avLst/>
          </a:prstGeom>
          <a:noFill/>
          <a:ln w="9525">
            <a:noFill/>
            <a:miter lim="800000"/>
            <a:headEnd/>
            <a:tailEnd/>
          </a:ln>
        </p:spPr>
      </p:pic>
      <p:pic>
        <p:nvPicPr>
          <p:cNvPr id="29" name="Picture 2"/>
          <p:cNvPicPr>
            <a:picLocks noChangeAspect="1" noChangeArrowheads="1"/>
          </p:cNvPicPr>
          <p:nvPr/>
        </p:nvPicPr>
        <p:blipFill>
          <a:blip r:embed="rId3" cstate="print"/>
          <a:srcRect/>
          <a:stretch>
            <a:fillRect/>
          </a:stretch>
        </p:blipFill>
        <p:spPr bwMode="auto">
          <a:xfrm>
            <a:off x="7162800" y="3962400"/>
            <a:ext cx="971550" cy="97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Purposes of this presentation</a:t>
            </a:r>
            <a:endParaRPr lang="en-US" dirty="0"/>
          </a:p>
        </p:txBody>
      </p:sp>
      <p:sp>
        <p:nvSpPr>
          <p:cNvPr id="3" name="Content Placeholder 2"/>
          <p:cNvSpPr>
            <a:spLocks noGrp="1"/>
          </p:cNvSpPr>
          <p:nvPr>
            <p:ph idx="1"/>
          </p:nvPr>
        </p:nvSpPr>
        <p:spPr/>
        <p:txBody>
          <a:bodyPr/>
          <a:lstStyle/>
          <a:p>
            <a:r>
              <a:rPr lang="en-US" dirty="0" smtClean="0"/>
              <a:t>Explain the relationship between hard drive, </a:t>
            </a:r>
            <a:r>
              <a:rPr lang="en-US" dirty="0" err="1" smtClean="0"/>
              <a:t>VDev</a:t>
            </a:r>
            <a:r>
              <a:rPr lang="en-US" dirty="0" smtClean="0"/>
              <a:t> and </a:t>
            </a:r>
            <a:r>
              <a:rPr lang="en-US" dirty="0" err="1" smtClean="0"/>
              <a:t>zpool</a:t>
            </a:r>
            <a:r>
              <a:rPr lang="en-US" dirty="0" smtClean="0"/>
              <a:t>.</a:t>
            </a:r>
          </a:p>
          <a:p>
            <a:r>
              <a:rPr lang="en-US" dirty="0" smtClean="0"/>
              <a:t>Explain how to expand a </a:t>
            </a:r>
            <a:r>
              <a:rPr lang="en-US" dirty="0" err="1" smtClean="0"/>
              <a:t>zpool</a:t>
            </a:r>
            <a:r>
              <a:rPr lang="en-US" dirty="0" smtClean="0"/>
              <a:t> due to increasing storage demands.</a:t>
            </a:r>
          </a:p>
          <a:p>
            <a:r>
              <a:rPr lang="en-US" dirty="0" smtClean="0"/>
              <a:t>Explain what a ZIL and L2ARC does and how it can be useful.</a:t>
            </a:r>
          </a:p>
          <a:p>
            <a:r>
              <a:rPr lang="en-US" dirty="0" smtClean="0"/>
              <a:t>Provide some other useful information for </a:t>
            </a:r>
            <a:r>
              <a:rPr lang="en-US" dirty="0" err="1" smtClean="0"/>
              <a:t>newbies</a:t>
            </a:r>
            <a:r>
              <a:rPr lang="en-US" dirty="0" smtClean="0"/>
              <a:t> trying to get familiar with </a:t>
            </a:r>
            <a:r>
              <a:rPr lang="en-US" dirty="0" err="1" smtClean="0"/>
              <a:t>FreeNAS</a:t>
            </a:r>
            <a:r>
              <a:rPr lang="en-US" dirty="0" smtClean="0"/>
              <a:t>/FreeBSD.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4" name="Rectangle 3"/>
          <p:cNvSpPr/>
          <p:nvPr/>
        </p:nvSpPr>
        <p:spPr>
          <a:xfrm>
            <a:off x="152400" y="4038600"/>
            <a:ext cx="8763000" cy="2590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7" name="Rectangle 16"/>
          <p:cNvSpPr/>
          <p:nvPr/>
        </p:nvSpPr>
        <p:spPr>
          <a:xfrm>
            <a:off x="18288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8" name="TextBox 17"/>
          <p:cNvSpPr txBox="1"/>
          <p:nvPr/>
        </p:nvSpPr>
        <p:spPr>
          <a:xfrm>
            <a:off x="1828800" y="4572000"/>
            <a:ext cx="1066800" cy="646331"/>
          </a:xfrm>
          <a:prstGeom prst="rect">
            <a:avLst/>
          </a:prstGeom>
          <a:noFill/>
        </p:spPr>
        <p:txBody>
          <a:bodyPr wrap="square" rtlCol="0">
            <a:spAutoFit/>
          </a:bodyPr>
          <a:lstStyle/>
          <a:p>
            <a:r>
              <a:rPr lang="en-US" dirty="0" smtClean="0">
                <a:solidFill>
                  <a:schemeClr val="bg1"/>
                </a:solidFill>
              </a:rPr>
              <a:t>VDEV 2</a:t>
            </a:r>
          </a:p>
          <a:p>
            <a:endParaRPr lang="en-US" dirty="0">
              <a:solidFill>
                <a:schemeClr val="bg1"/>
              </a:solidFill>
            </a:endParaRPr>
          </a:p>
        </p:txBody>
      </p:sp>
      <p:sp>
        <p:nvSpPr>
          <p:cNvPr id="19" name="Rectangle 18"/>
          <p:cNvSpPr/>
          <p:nvPr/>
        </p:nvSpPr>
        <p:spPr>
          <a:xfrm>
            <a:off x="30480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0" name="TextBox 19"/>
          <p:cNvSpPr txBox="1"/>
          <p:nvPr/>
        </p:nvSpPr>
        <p:spPr>
          <a:xfrm>
            <a:off x="3048000" y="4572000"/>
            <a:ext cx="1066800" cy="646331"/>
          </a:xfrm>
          <a:prstGeom prst="rect">
            <a:avLst/>
          </a:prstGeom>
          <a:noFill/>
        </p:spPr>
        <p:txBody>
          <a:bodyPr wrap="square" rtlCol="0">
            <a:spAutoFit/>
          </a:bodyPr>
          <a:lstStyle/>
          <a:p>
            <a:r>
              <a:rPr lang="en-US" dirty="0" smtClean="0">
                <a:solidFill>
                  <a:schemeClr val="bg1"/>
                </a:solidFill>
              </a:rPr>
              <a:t>VDEV 3</a:t>
            </a:r>
          </a:p>
          <a:p>
            <a:endParaRPr lang="en-US" dirty="0">
              <a:solidFill>
                <a:schemeClr val="bg1"/>
              </a:solidFill>
            </a:endParaRPr>
          </a:p>
        </p:txBody>
      </p:sp>
      <p:sp>
        <p:nvSpPr>
          <p:cNvPr id="21" name="Rectangle 20"/>
          <p:cNvSpPr/>
          <p:nvPr/>
        </p:nvSpPr>
        <p:spPr>
          <a:xfrm>
            <a:off x="42672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2" name="TextBox 21"/>
          <p:cNvSpPr txBox="1"/>
          <p:nvPr/>
        </p:nvSpPr>
        <p:spPr>
          <a:xfrm>
            <a:off x="4267200" y="4572000"/>
            <a:ext cx="1066800" cy="646331"/>
          </a:xfrm>
          <a:prstGeom prst="rect">
            <a:avLst/>
          </a:prstGeom>
          <a:noFill/>
        </p:spPr>
        <p:txBody>
          <a:bodyPr wrap="square" rtlCol="0">
            <a:spAutoFit/>
          </a:bodyPr>
          <a:lstStyle/>
          <a:p>
            <a:r>
              <a:rPr lang="en-US" dirty="0" smtClean="0">
                <a:solidFill>
                  <a:schemeClr val="bg1"/>
                </a:solidFill>
              </a:rPr>
              <a:t>VDEV 4</a:t>
            </a:r>
          </a:p>
          <a:p>
            <a:endParaRPr lang="en-US" dirty="0">
              <a:solidFill>
                <a:schemeClr val="bg1"/>
              </a:solidFill>
            </a:endParaRPr>
          </a:p>
        </p:txBody>
      </p:sp>
      <p:sp>
        <p:nvSpPr>
          <p:cNvPr id="23" name="Rectangle 22"/>
          <p:cNvSpPr/>
          <p:nvPr/>
        </p:nvSpPr>
        <p:spPr>
          <a:xfrm>
            <a:off x="54864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4" name="TextBox 23"/>
          <p:cNvSpPr txBox="1"/>
          <p:nvPr/>
        </p:nvSpPr>
        <p:spPr>
          <a:xfrm>
            <a:off x="5486400" y="4572000"/>
            <a:ext cx="1066800" cy="646331"/>
          </a:xfrm>
          <a:prstGeom prst="rect">
            <a:avLst/>
          </a:prstGeom>
          <a:noFill/>
        </p:spPr>
        <p:txBody>
          <a:bodyPr wrap="square" rtlCol="0">
            <a:spAutoFit/>
          </a:bodyPr>
          <a:lstStyle/>
          <a:p>
            <a:r>
              <a:rPr lang="en-US" dirty="0" smtClean="0">
                <a:solidFill>
                  <a:schemeClr val="bg1"/>
                </a:solidFill>
              </a:rPr>
              <a:t>VDEV 5</a:t>
            </a:r>
          </a:p>
          <a:p>
            <a:endParaRPr lang="en-US" dirty="0">
              <a:solidFill>
                <a:schemeClr val="bg1"/>
              </a:solidFill>
            </a:endParaRPr>
          </a:p>
        </p:txBody>
      </p:sp>
      <p:sp>
        <p:nvSpPr>
          <p:cNvPr id="25" name="Rectangle 24"/>
          <p:cNvSpPr/>
          <p:nvPr/>
        </p:nvSpPr>
        <p:spPr>
          <a:xfrm>
            <a:off x="67056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6" name="TextBox 25"/>
          <p:cNvSpPr txBox="1"/>
          <p:nvPr/>
        </p:nvSpPr>
        <p:spPr>
          <a:xfrm>
            <a:off x="6705600" y="4572000"/>
            <a:ext cx="1066800" cy="646331"/>
          </a:xfrm>
          <a:prstGeom prst="rect">
            <a:avLst/>
          </a:prstGeom>
          <a:noFill/>
        </p:spPr>
        <p:txBody>
          <a:bodyPr wrap="square" rtlCol="0">
            <a:spAutoFit/>
          </a:bodyPr>
          <a:lstStyle/>
          <a:p>
            <a:r>
              <a:rPr lang="en-US" dirty="0" smtClean="0">
                <a:solidFill>
                  <a:schemeClr val="bg1"/>
                </a:solidFill>
              </a:rPr>
              <a:t>VDEV 6</a:t>
            </a:r>
          </a:p>
          <a:p>
            <a:endParaRPr lang="en-US" dirty="0">
              <a:solidFill>
                <a:schemeClr val="bg1"/>
              </a:solidFill>
            </a:endParaRPr>
          </a:p>
        </p:txBody>
      </p:sp>
      <p:sp>
        <p:nvSpPr>
          <p:cNvPr id="2" name="Title 1"/>
          <p:cNvSpPr>
            <a:spLocks noGrp="1"/>
          </p:cNvSpPr>
          <p:nvPr>
            <p:ph type="title"/>
          </p:nvPr>
        </p:nvSpPr>
        <p:spPr/>
        <p:txBody>
          <a:bodyPr/>
          <a:lstStyle/>
          <a:p>
            <a:r>
              <a:rPr lang="en-US" dirty="0" smtClean="0"/>
              <a:t>Example 3:</a:t>
            </a:r>
            <a:endParaRPr lang="en-US" dirty="0"/>
          </a:p>
        </p:txBody>
      </p:sp>
      <p:sp>
        <p:nvSpPr>
          <p:cNvPr id="3" name="Content Placeholder 2"/>
          <p:cNvSpPr>
            <a:spLocks noGrp="1"/>
          </p:cNvSpPr>
          <p:nvPr>
            <p:ph idx="1"/>
          </p:nvPr>
        </p:nvSpPr>
        <p:spPr>
          <a:xfrm>
            <a:off x="457200" y="1600200"/>
            <a:ext cx="8229600" cy="2286000"/>
          </a:xfrm>
        </p:spPr>
        <p:txBody>
          <a:bodyPr>
            <a:normAutofit fontScale="85000" lnSpcReduction="10000"/>
          </a:bodyPr>
          <a:lstStyle/>
          <a:p>
            <a:r>
              <a:rPr lang="en-US" dirty="0" smtClean="0"/>
              <a:t>This </a:t>
            </a:r>
            <a:r>
              <a:rPr lang="en-US" dirty="0" err="1" smtClean="0"/>
              <a:t>zpool</a:t>
            </a:r>
            <a:r>
              <a:rPr lang="en-US" dirty="0" smtClean="0"/>
              <a:t> provides no redundancy.  A failure of any hard disk will result in complete data loss of the </a:t>
            </a:r>
            <a:r>
              <a:rPr lang="en-US" dirty="0" err="1" smtClean="0"/>
              <a:t>zpool</a:t>
            </a:r>
            <a:r>
              <a:rPr lang="en-US" dirty="0" smtClean="0"/>
              <a:t>.</a:t>
            </a:r>
          </a:p>
          <a:p>
            <a:r>
              <a:rPr lang="en-US" dirty="0" smtClean="0"/>
              <a:t>A failure of any disk will make its </a:t>
            </a:r>
            <a:r>
              <a:rPr lang="en-US" dirty="0" err="1" smtClean="0"/>
              <a:t>VDev</a:t>
            </a:r>
            <a:r>
              <a:rPr lang="en-US" dirty="0" smtClean="0"/>
              <a:t> unavailable which will cause a loss of the entire </a:t>
            </a:r>
            <a:r>
              <a:rPr lang="en-US" dirty="0" err="1" smtClean="0"/>
              <a:t>zpool</a:t>
            </a:r>
            <a:r>
              <a:rPr lang="en-US" dirty="0" smtClean="0"/>
              <a:t>.</a:t>
            </a:r>
          </a:p>
          <a:p>
            <a:r>
              <a:rPr lang="en-US" dirty="0" smtClean="0"/>
              <a:t>This is a good example where a failure of a </a:t>
            </a:r>
            <a:r>
              <a:rPr lang="en-US" dirty="0" err="1" smtClean="0"/>
              <a:t>VDev</a:t>
            </a:r>
            <a:r>
              <a:rPr lang="en-US" dirty="0" smtClean="0"/>
              <a:t> results in a loss of the entire pool.</a:t>
            </a:r>
            <a:endParaRPr lang="en-US" dirty="0"/>
          </a:p>
        </p:txBody>
      </p:sp>
      <p:sp>
        <p:nvSpPr>
          <p:cNvPr id="5" name="TextBox 4"/>
          <p:cNvSpPr txBox="1"/>
          <p:nvPr/>
        </p:nvSpPr>
        <p:spPr>
          <a:xfrm>
            <a:off x="152400" y="4038600"/>
            <a:ext cx="3657600" cy="369332"/>
          </a:xfrm>
          <a:prstGeom prst="rect">
            <a:avLst/>
          </a:prstGeom>
          <a:noFill/>
        </p:spPr>
        <p:txBody>
          <a:bodyPr wrap="square" rtlCol="0">
            <a:spAutoFit/>
          </a:bodyPr>
          <a:lstStyle/>
          <a:p>
            <a:r>
              <a:rPr lang="en-US" dirty="0" smtClean="0"/>
              <a:t>ZPOOL (striped)</a:t>
            </a:r>
          </a:p>
        </p:txBody>
      </p:sp>
      <p:sp>
        <p:nvSpPr>
          <p:cNvPr id="6" name="Rectangle 5"/>
          <p:cNvSpPr/>
          <p:nvPr/>
        </p:nvSpPr>
        <p:spPr>
          <a:xfrm>
            <a:off x="609600" y="4495800"/>
            <a:ext cx="11430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7" name="TextBox 6"/>
          <p:cNvSpPr txBox="1"/>
          <p:nvPr/>
        </p:nvSpPr>
        <p:spPr>
          <a:xfrm>
            <a:off x="609600" y="4572000"/>
            <a:ext cx="1066800" cy="646331"/>
          </a:xfrm>
          <a:prstGeom prst="rect">
            <a:avLst/>
          </a:prstGeom>
          <a:noFill/>
        </p:spPr>
        <p:txBody>
          <a:bodyPr wrap="square" rtlCol="0">
            <a:spAutoFit/>
          </a:bodyPr>
          <a:lstStyle/>
          <a:p>
            <a:r>
              <a:rPr lang="en-US" dirty="0" smtClean="0">
                <a:solidFill>
                  <a:schemeClr val="bg1"/>
                </a:solidFill>
              </a:rPr>
              <a:t>VDEV 1</a:t>
            </a:r>
          </a:p>
          <a:p>
            <a:endParaRPr lang="en-US" dirty="0">
              <a:solidFill>
                <a:schemeClr val="bg1"/>
              </a:solidFill>
            </a:endParaRPr>
          </a:p>
        </p:txBody>
      </p:sp>
      <p:pic>
        <p:nvPicPr>
          <p:cNvPr id="8" name="Picture 2"/>
          <p:cNvPicPr>
            <a:picLocks noChangeAspect="1" noChangeArrowheads="1"/>
          </p:cNvPicPr>
          <p:nvPr/>
        </p:nvPicPr>
        <p:blipFill>
          <a:blip r:embed="rId3" cstate="print"/>
          <a:srcRect/>
          <a:stretch>
            <a:fillRect/>
          </a:stretch>
        </p:blipFill>
        <p:spPr bwMode="auto">
          <a:xfrm>
            <a:off x="685800" y="50292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1828800" y="50292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3124200" y="5029200"/>
            <a:ext cx="971550" cy="97155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4267200" y="5029200"/>
            <a:ext cx="971550" cy="97155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5562600" y="5029200"/>
            <a:ext cx="971550" cy="971550"/>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a:stretch>
            <a:fillRect/>
          </a:stretch>
        </p:blipFill>
        <p:spPr bwMode="auto">
          <a:xfrm>
            <a:off x="6781800" y="5029200"/>
            <a:ext cx="971550" cy="971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a:t>
            </a:r>
            <a:endParaRPr lang="en-US" dirty="0"/>
          </a:p>
        </p:txBody>
      </p:sp>
      <p:sp>
        <p:nvSpPr>
          <p:cNvPr id="3" name="Content Placeholder 2"/>
          <p:cNvSpPr>
            <a:spLocks noGrp="1"/>
          </p:cNvSpPr>
          <p:nvPr>
            <p:ph idx="1"/>
          </p:nvPr>
        </p:nvSpPr>
        <p:spPr>
          <a:xfrm>
            <a:off x="457200" y="1600200"/>
            <a:ext cx="8229600" cy="1524000"/>
          </a:xfrm>
        </p:spPr>
        <p:txBody>
          <a:bodyPr>
            <a:normAutofit/>
          </a:bodyPr>
          <a:lstStyle/>
          <a:p>
            <a:pPr algn="just"/>
            <a:r>
              <a:rPr lang="en-US" sz="1600" dirty="0" smtClean="0"/>
              <a:t>This </a:t>
            </a:r>
            <a:r>
              <a:rPr lang="en-US" sz="1600" dirty="0" err="1" smtClean="0"/>
              <a:t>zpool</a:t>
            </a:r>
            <a:r>
              <a:rPr lang="en-US" sz="1600" dirty="0" smtClean="0"/>
              <a:t> provides partial redundancy.  The </a:t>
            </a:r>
            <a:r>
              <a:rPr lang="en-US" sz="1600" dirty="0" err="1" smtClean="0"/>
              <a:t>zpool</a:t>
            </a:r>
            <a:r>
              <a:rPr lang="en-US" sz="1600" dirty="0" smtClean="0"/>
              <a:t> can withstand up to 2 hard disk failures in </a:t>
            </a:r>
            <a:r>
              <a:rPr lang="en-US" sz="1600" dirty="0" err="1" smtClean="0"/>
              <a:t>VDev</a:t>
            </a:r>
            <a:r>
              <a:rPr lang="en-US" sz="1600" dirty="0" smtClean="0"/>
              <a:t> 1, but a failure of </a:t>
            </a:r>
            <a:r>
              <a:rPr lang="en-US" sz="1600" u="sng" dirty="0" smtClean="0"/>
              <a:t>any</a:t>
            </a:r>
            <a:r>
              <a:rPr lang="en-US" sz="1600" dirty="0" smtClean="0"/>
              <a:t> hard disk on </a:t>
            </a:r>
            <a:r>
              <a:rPr lang="en-US" sz="1600" dirty="0" err="1" smtClean="0"/>
              <a:t>VDev</a:t>
            </a:r>
            <a:r>
              <a:rPr lang="en-US" sz="1600" dirty="0" smtClean="0"/>
              <a:t> 2,3,4,5,6 or 7 will result in a loss of </a:t>
            </a:r>
            <a:r>
              <a:rPr lang="en-US" sz="1600" u="sng" dirty="0" smtClean="0"/>
              <a:t>all</a:t>
            </a:r>
            <a:r>
              <a:rPr lang="en-US" sz="1600" dirty="0" smtClean="0"/>
              <a:t> data.</a:t>
            </a:r>
          </a:p>
          <a:p>
            <a:r>
              <a:rPr lang="en-US" sz="1600" dirty="0" smtClean="0"/>
              <a:t>This is </a:t>
            </a:r>
            <a:r>
              <a:rPr lang="en-US" sz="1600" u="sng" dirty="0" smtClean="0"/>
              <a:t>NOT</a:t>
            </a:r>
            <a:r>
              <a:rPr lang="en-US" sz="1600" dirty="0" smtClean="0"/>
              <a:t> a recommended configuration because of the single points of failure.</a:t>
            </a:r>
            <a:endParaRPr lang="en-US" sz="1600" dirty="0"/>
          </a:p>
        </p:txBody>
      </p:sp>
      <p:sp>
        <p:nvSpPr>
          <p:cNvPr id="14" name="Rectangle 13"/>
          <p:cNvSpPr/>
          <p:nvPr/>
        </p:nvSpPr>
        <p:spPr>
          <a:xfrm>
            <a:off x="152400" y="2971800"/>
            <a:ext cx="8763000" cy="3657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5" name="TextBox 14"/>
          <p:cNvSpPr txBox="1"/>
          <p:nvPr/>
        </p:nvSpPr>
        <p:spPr>
          <a:xfrm>
            <a:off x="228600" y="3048000"/>
            <a:ext cx="1447800" cy="369332"/>
          </a:xfrm>
          <a:prstGeom prst="rect">
            <a:avLst/>
          </a:prstGeom>
          <a:noFill/>
        </p:spPr>
        <p:txBody>
          <a:bodyPr wrap="square" rtlCol="0">
            <a:spAutoFit/>
          </a:bodyPr>
          <a:lstStyle/>
          <a:p>
            <a:r>
              <a:rPr lang="en-US" dirty="0" smtClean="0"/>
              <a:t>ZPOOL</a:t>
            </a:r>
          </a:p>
        </p:txBody>
      </p:sp>
      <p:sp>
        <p:nvSpPr>
          <p:cNvPr id="24" name="Rectangle 23"/>
          <p:cNvSpPr/>
          <p:nvPr/>
        </p:nvSpPr>
        <p:spPr>
          <a:xfrm>
            <a:off x="533400" y="3429000"/>
            <a:ext cx="7772400" cy="14478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5" name="TextBox 24"/>
          <p:cNvSpPr txBox="1"/>
          <p:nvPr/>
        </p:nvSpPr>
        <p:spPr>
          <a:xfrm>
            <a:off x="609600" y="3505200"/>
            <a:ext cx="34290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1 (RAIDZ2)</a:t>
            </a:r>
          </a:p>
          <a:p>
            <a:endParaRPr lang="en-US" dirty="0">
              <a:solidFill>
                <a:schemeClr val="bg1"/>
              </a:solidFill>
            </a:endParaRPr>
          </a:p>
        </p:txBody>
      </p:sp>
      <p:pic>
        <p:nvPicPr>
          <p:cNvPr id="26" name="Picture 2"/>
          <p:cNvPicPr>
            <a:picLocks noChangeAspect="1" noChangeArrowheads="1"/>
          </p:cNvPicPr>
          <p:nvPr/>
        </p:nvPicPr>
        <p:blipFill>
          <a:blip r:embed="rId3" cstate="print"/>
          <a:srcRect/>
          <a:stretch>
            <a:fillRect/>
          </a:stretch>
        </p:blipFill>
        <p:spPr bwMode="auto">
          <a:xfrm>
            <a:off x="762000" y="3810000"/>
            <a:ext cx="971550" cy="971550"/>
          </a:xfrm>
          <a:prstGeom prst="rect">
            <a:avLst/>
          </a:prstGeom>
          <a:noFill/>
          <a:ln w="9525">
            <a:noFill/>
            <a:miter lim="800000"/>
            <a:headEnd/>
            <a:tailEnd/>
          </a:ln>
        </p:spPr>
      </p:pic>
      <p:pic>
        <p:nvPicPr>
          <p:cNvPr id="27" name="Picture 2"/>
          <p:cNvPicPr>
            <a:picLocks noChangeAspect="1" noChangeArrowheads="1"/>
          </p:cNvPicPr>
          <p:nvPr/>
        </p:nvPicPr>
        <p:blipFill>
          <a:blip r:embed="rId3" cstate="print"/>
          <a:srcRect/>
          <a:stretch>
            <a:fillRect/>
          </a:stretch>
        </p:blipFill>
        <p:spPr bwMode="auto">
          <a:xfrm>
            <a:off x="2057400" y="3810000"/>
            <a:ext cx="971550" cy="971550"/>
          </a:xfrm>
          <a:prstGeom prst="rect">
            <a:avLst/>
          </a:prstGeom>
          <a:noFill/>
          <a:ln w="9525">
            <a:noFill/>
            <a:miter lim="800000"/>
            <a:headEnd/>
            <a:tailEnd/>
          </a:ln>
        </p:spPr>
      </p:pic>
      <p:pic>
        <p:nvPicPr>
          <p:cNvPr id="28" name="Picture 2"/>
          <p:cNvPicPr>
            <a:picLocks noChangeAspect="1" noChangeArrowheads="1"/>
          </p:cNvPicPr>
          <p:nvPr/>
        </p:nvPicPr>
        <p:blipFill>
          <a:blip r:embed="rId3" cstate="print"/>
          <a:srcRect/>
          <a:stretch>
            <a:fillRect/>
          </a:stretch>
        </p:blipFill>
        <p:spPr bwMode="auto">
          <a:xfrm>
            <a:off x="3352800" y="3810000"/>
            <a:ext cx="971550" cy="971550"/>
          </a:xfrm>
          <a:prstGeom prst="rect">
            <a:avLst/>
          </a:prstGeom>
          <a:noFill/>
          <a:ln w="9525">
            <a:noFill/>
            <a:miter lim="800000"/>
            <a:headEnd/>
            <a:tailEnd/>
          </a:ln>
        </p:spPr>
      </p:pic>
      <p:pic>
        <p:nvPicPr>
          <p:cNvPr id="29" name="Picture 2"/>
          <p:cNvPicPr>
            <a:picLocks noChangeAspect="1" noChangeArrowheads="1"/>
          </p:cNvPicPr>
          <p:nvPr/>
        </p:nvPicPr>
        <p:blipFill>
          <a:blip r:embed="rId3" cstate="print"/>
          <a:srcRect/>
          <a:stretch>
            <a:fillRect/>
          </a:stretch>
        </p:blipFill>
        <p:spPr bwMode="auto">
          <a:xfrm>
            <a:off x="4648200" y="3810000"/>
            <a:ext cx="971550" cy="971550"/>
          </a:xfrm>
          <a:prstGeom prst="rect">
            <a:avLst/>
          </a:prstGeom>
          <a:noFill/>
          <a:ln w="9525">
            <a:noFill/>
            <a:miter lim="800000"/>
            <a:headEnd/>
            <a:tailEnd/>
          </a:ln>
        </p:spPr>
      </p:pic>
      <p:pic>
        <p:nvPicPr>
          <p:cNvPr id="30" name="Picture 2"/>
          <p:cNvPicPr>
            <a:picLocks noChangeAspect="1" noChangeArrowheads="1"/>
          </p:cNvPicPr>
          <p:nvPr/>
        </p:nvPicPr>
        <p:blipFill>
          <a:blip r:embed="rId3" cstate="print"/>
          <a:srcRect/>
          <a:stretch>
            <a:fillRect/>
          </a:stretch>
        </p:blipFill>
        <p:spPr bwMode="auto">
          <a:xfrm>
            <a:off x="5943600" y="3810000"/>
            <a:ext cx="971550" cy="971550"/>
          </a:xfrm>
          <a:prstGeom prst="rect">
            <a:avLst/>
          </a:prstGeom>
          <a:noFill/>
          <a:ln w="9525">
            <a:noFill/>
            <a:miter lim="800000"/>
            <a:headEnd/>
            <a:tailEnd/>
          </a:ln>
        </p:spPr>
      </p:pic>
      <p:pic>
        <p:nvPicPr>
          <p:cNvPr id="31" name="Picture 2"/>
          <p:cNvPicPr>
            <a:picLocks noChangeAspect="1" noChangeArrowheads="1"/>
          </p:cNvPicPr>
          <p:nvPr/>
        </p:nvPicPr>
        <p:blipFill>
          <a:blip r:embed="rId3" cstate="print"/>
          <a:srcRect/>
          <a:stretch>
            <a:fillRect/>
          </a:stretch>
        </p:blipFill>
        <p:spPr bwMode="auto">
          <a:xfrm>
            <a:off x="7162800" y="3810000"/>
            <a:ext cx="971550" cy="971550"/>
          </a:xfrm>
          <a:prstGeom prst="rect">
            <a:avLst/>
          </a:prstGeom>
          <a:noFill/>
          <a:ln w="9525">
            <a:noFill/>
            <a:miter lim="800000"/>
            <a:headEnd/>
            <a:tailEnd/>
          </a:ln>
        </p:spPr>
      </p:pic>
      <p:sp>
        <p:nvSpPr>
          <p:cNvPr id="32" name="Rectangle 31"/>
          <p:cNvSpPr/>
          <p:nvPr/>
        </p:nvSpPr>
        <p:spPr>
          <a:xfrm>
            <a:off x="17526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3" name="TextBox 32"/>
          <p:cNvSpPr txBox="1"/>
          <p:nvPr/>
        </p:nvSpPr>
        <p:spPr>
          <a:xfrm>
            <a:off x="1752600" y="5039177"/>
            <a:ext cx="10668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3</a:t>
            </a:r>
          </a:p>
          <a:p>
            <a:endParaRPr lang="en-US" dirty="0">
              <a:solidFill>
                <a:schemeClr val="bg1"/>
              </a:solidFill>
            </a:endParaRPr>
          </a:p>
        </p:txBody>
      </p:sp>
      <p:sp>
        <p:nvSpPr>
          <p:cNvPr id="34" name="Rectangle 33"/>
          <p:cNvSpPr/>
          <p:nvPr/>
        </p:nvSpPr>
        <p:spPr>
          <a:xfrm>
            <a:off x="29718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5" name="TextBox 34"/>
          <p:cNvSpPr txBox="1"/>
          <p:nvPr/>
        </p:nvSpPr>
        <p:spPr>
          <a:xfrm>
            <a:off x="2971800" y="5039177"/>
            <a:ext cx="10668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4</a:t>
            </a:r>
          </a:p>
          <a:p>
            <a:endParaRPr lang="en-US" dirty="0">
              <a:solidFill>
                <a:schemeClr val="bg1"/>
              </a:solidFill>
            </a:endParaRPr>
          </a:p>
        </p:txBody>
      </p:sp>
      <p:sp>
        <p:nvSpPr>
          <p:cNvPr id="36" name="Rectangle 35"/>
          <p:cNvSpPr/>
          <p:nvPr/>
        </p:nvSpPr>
        <p:spPr>
          <a:xfrm>
            <a:off x="41910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7" name="TextBox 36"/>
          <p:cNvSpPr txBox="1"/>
          <p:nvPr/>
        </p:nvSpPr>
        <p:spPr>
          <a:xfrm>
            <a:off x="4191000" y="5039177"/>
            <a:ext cx="12192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5</a:t>
            </a:r>
          </a:p>
          <a:p>
            <a:endParaRPr lang="en-US" dirty="0">
              <a:solidFill>
                <a:schemeClr val="bg1"/>
              </a:solidFill>
            </a:endParaRPr>
          </a:p>
        </p:txBody>
      </p:sp>
      <p:sp>
        <p:nvSpPr>
          <p:cNvPr id="38" name="Rectangle 37"/>
          <p:cNvSpPr/>
          <p:nvPr/>
        </p:nvSpPr>
        <p:spPr>
          <a:xfrm>
            <a:off x="54102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9" name="TextBox 38"/>
          <p:cNvSpPr txBox="1"/>
          <p:nvPr/>
        </p:nvSpPr>
        <p:spPr>
          <a:xfrm>
            <a:off x="5410200" y="5039177"/>
            <a:ext cx="11430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6</a:t>
            </a:r>
          </a:p>
          <a:p>
            <a:endParaRPr lang="en-US" dirty="0">
              <a:solidFill>
                <a:schemeClr val="bg1"/>
              </a:solidFill>
            </a:endParaRPr>
          </a:p>
        </p:txBody>
      </p:sp>
      <p:sp>
        <p:nvSpPr>
          <p:cNvPr id="40" name="Rectangle 39"/>
          <p:cNvSpPr/>
          <p:nvPr/>
        </p:nvSpPr>
        <p:spPr>
          <a:xfrm>
            <a:off x="66294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41" name="TextBox 40"/>
          <p:cNvSpPr txBox="1"/>
          <p:nvPr/>
        </p:nvSpPr>
        <p:spPr>
          <a:xfrm>
            <a:off x="6629400" y="5039177"/>
            <a:ext cx="12192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7</a:t>
            </a:r>
          </a:p>
          <a:p>
            <a:endParaRPr lang="en-US" dirty="0">
              <a:solidFill>
                <a:schemeClr val="bg1"/>
              </a:solidFill>
            </a:endParaRPr>
          </a:p>
        </p:txBody>
      </p:sp>
      <p:sp>
        <p:nvSpPr>
          <p:cNvPr id="42" name="Rectangle 41"/>
          <p:cNvSpPr/>
          <p:nvPr/>
        </p:nvSpPr>
        <p:spPr>
          <a:xfrm>
            <a:off x="533400" y="5090160"/>
            <a:ext cx="990600" cy="138684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43" name="TextBox 42"/>
          <p:cNvSpPr txBox="1"/>
          <p:nvPr/>
        </p:nvSpPr>
        <p:spPr>
          <a:xfrm>
            <a:off x="533400" y="5039177"/>
            <a:ext cx="1066800" cy="646331"/>
          </a:xfrm>
          <a:prstGeom prst="rect">
            <a:avLst/>
          </a:prstGeom>
          <a:noFill/>
        </p:spPr>
        <p:txBody>
          <a:bodyPr wrap="square" rtlCol="0">
            <a:spAutoFit/>
          </a:bodyPr>
          <a:lstStyle/>
          <a:p>
            <a:r>
              <a:rPr lang="en-US" dirty="0" err="1" smtClean="0">
                <a:solidFill>
                  <a:schemeClr val="bg1"/>
                </a:solidFill>
              </a:rPr>
              <a:t>VDev</a:t>
            </a:r>
            <a:r>
              <a:rPr lang="en-US" dirty="0" smtClean="0">
                <a:solidFill>
                  <a:schemeClr val="bg1"/>
                </a:solidFill>
              </a:rPr>
              <a:t> 2</a:t>
            </a:r>
          </a:p>
          <a:p>
            <a:endParaRPr lang="en-US" dirty="0">
              <a:solidFill>
                <a:schemeClr val="bg1"/>
              </a:solidFill>
            </a:endParaRPr>
          </a:p>
        </p:txBody>
      </p:sp>
      <p:pic>
        <p:nvPicPr>
          <p:cNvPr id="44" name="Picture 2"/>
          <p:cNvPicPr>
            <a:picLocks noChangeAspect="1" noChangeArrowheads="1"/>
          </p:cNvPicPr>
          <p:nvPr/>
        </p:nvPicPr>
        <p:blipFill>
          <a:blip r:embed="rId3" cstate="print"/>
          <a:srcRect/>
          <a:stretch>
            <a:fillRect/>
          </a:stretch>
        </p:blipFill>
        <p:spPr bwMode="auto">
          <a:xfrm>
            <a:off x="609600" y="5539740"/>
            <a:ext cx="842010" cy="842010"/>
          </a:xfrm>
          <a:prstGeom prst="rect">
            <a:avLst/>
          </a:prstGeom>
          <a:noFill/>
          <a:ln w="9525">
            <a:noFill/>
            <a:miter lim="800000"/>
            <a:headEnd/>
            <a:tailEnd/>
          </a:ln>
        </p:spPr>
      </p:pic>
      <p:pic>
        <p:nvPicPr>
          <p:cNvPr id="45" name="Picture 2"/>
          <p:cNvPicPr>
            <a:picLocks noChangeAspect="1" noChangeArrowheads="1"/>
          </p:cNvPicPr>
          <p:nvPr/>
        </p:nvPicPr>
        <p:blipFill>
          <a:blip r:embed="rId3" cstate="print"/>
          <a:srcRect/>
          <a:stretch>
            <a:fillRect/>
          </a:stretch>
        </p:blipFill>
        <p:spPr bwMode="auto">
          <a:xfrm>
            <a:off x="1828800" y="5539740"/>
            <a:ext cx="842010" cy="842010"/>
          </a:xfrm>
          <a:prstGeom prst="rect">
            <a:avLst/>
          </a:prstGeom>
          <a:noFill/>
          <a:ln w="9525">
            <a:noFill/>
            <a:miter lim="800000"/>
            <a:headEnd/>
            <a:tailEnd/>
          </a:ln>
        </p:spPr>
      </p:pic>
      <p:pic>
        <p:nvPicPr>
          <p:cNvPr id="46" name="Picture 2"/>
          <p:cNvPicPr>
            <a:picLocks noChangeAspect="1" noChangeArrowheads="1"/>
          </p:cNvPicPr>
          <p:nvPr/>
        </p:nvPicPr>
        <p:blipFill>
          <a:blip r:embed="rId3" cstate="print"/>
          <a:srcRect/>
          <a:stretch>
            <a:fillRect/>
          </a:stretch>
        </p:blipFill>
        <p:spPr bwMode="auto">
          <a:xfrm>
            <a:off x="3048000" y="5539740"/>
            <a:ext cx="842010" cy="842010"/>
          </a:xfrm>
          <a:prstGeom prst="rect">
            <a:avLst/>
          </a:prstGeom>
          <a:noFill/>
          <a:ln w="9525">
            <a:noFill/>
            <a:miter lim="800000"/>
            <a:headEnd/>
            <a:tailEnd/>
          </a:ln>
        </p:spPr>
      </p:pic>
      <p:pic>
        <p:nvPicPr>
          <p:cNvPr id="47" name="Picture 2"/>
          <p:cNvPicPr>
            <a:picLocks noChangeAspect="1" noChangeArrowheads="1"/>
          </p:cNvPicPr>
          <p:nvPr/>
        </p:nvPicPr>
        <p:blipFill>
          <a:blip r:embed="rId3" cstate="print"/>
          <a:srcRect/>
          <a:stretch>
            <a:fillRect/>
          </a:stretch>
        </p:blipFill>
        <p:spPr bwMode="auto">
          <a:xfrm>
            <a:off x="4191000" y="5539740"/>
            <a:ext cx="842010" cy="842010"/>
          </a:xfrm>
          <a:prstGeom prst="rect">
            <a:avLst/>
          </a:prstGeom>
          <a:noFill/>
          <a:ln w="9525">
            <a:noFill/>
            <a:miter lim="800000"/>
            <a:headEnd/>
            <a:tailEnd/>
          </a:ln>
        </p:spPr>
      </p:pic>
      <p:pic>
        <p:nvPicPr>
          <p:cNvPr id="48" name="Picture 2"/>
          <p:cNvPicPr>
            <a:picLocks noChangeAspect="1" noChangeArrowheads="1"/>
          </p:cNvPicPr>
          <p:nvPr/>
        </p:nvPicPr>
        <p:blipFill>
          <a:blip r:embed="rId3" cstate="print"/>
          <a:srcRect/>
          <a:stretch>
            <a:fillRect/>
          </a:stretch>
        </p:blipFill>
        <p:spPr bwMode="auto">
          <a:xfrm>
            <a:off x="5486400" y="5539740"/>
            <a:ext cx="842010" cy="842010"/>
          </a:xfrm>
          <a:prstGeom prst="rect">
            <a:avLst/>
          </a:prstGeom>
          <a:noFill/>
          <a:ln w="9525">
            <a:noFill/>
            <a:miter lim="800000"/>
            <a:headEnd/>
            <a:tailEnd/>
          </a:ln>
        </p:spPr>
      </p:pic>
      <p:pic>
        <p:nvPicPr>
          <p:cNvPr id="49" name="Picture 2"/>
          <p:cNvPicPr>
            <a:picLocks noChangeAspect="1" noChangeArrowheads="1"/>
          </p:cNvPicPr>
          <p:nvPr/>
        </p:nvPicPr>
        <p:blipFill>
          <a:blip r:embed="rId3" cstate="print"/>
          <a:srcRect/>
          <a:stretch>
            <a:fillRect/>
          </a:stretch>
        </p:blipFill>
        <p:spPr bwMode="auto">
          <a:xfrm>
            <a:off x="6705600" y="5539740"/>
            <a:ext cx="842010" cy="8420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Expanding a </a:t>
            </a:r>
            <a:r>
              <a:rPr lang="en-US" dirty="0" err="1" smtClean="0"/>
              <a:t>zpool</a:t>
            </a:r>
            <a:r>
              <a:rPr lang="en-US" dirty="0" smtClean="0"/>
              <a:t>.</a:t>
            </a:r>
            <a:endParaRPr lang="en-US" dirty="0"/>
          </a:p>
        </p:txBody>
      </p:sp>
      <p:sp>
        <p:nvSpPr>
          <p:cNvPr id="3" name="Content Placeholder 2"/>
          <p:cNvSpPr>
            <a:spLocks noGrp="1"/>
          </p:cNvSpPr>
          <p:nvPr>
            <p:ph idx="1"/>
          </p:nvPr>
        </p:nvSpPr>
        <p:spPr/>
        <p:txBody>
          <a:bodyPr/>
          <a:lstStyle/>
          <a:p>
            <a:r>
              <a:rPr lang="en-US" dirty="0" smtClean="0"/>
              <a:t>ZFS allows for a </a:t>
            </a:r>
            <a:r>
              <a:rPr lang="en-US" dirty="0" err="1" smtClean="0"/>
              <a:t>zpool</a:t>
            </a:r>
            <a:r>
              <a:rPr lang="en-US" dirty="0" smtClean="0"/>
              <a:t> to expand in only two ways.</a:t>
            </a:r>
          </a:p>
          <a:p>
            <a:pPr lvl="1"/>
            <a:r>
              <a:rPr lang="en-US" dirty="0" smtClean="0"/>
              <a:t>Option 1:  Replace all of the hard disks in a </a:t>
            </a:r>
            <a:r>
              <a:rPr lang="en-US" dirty="0" err="1" smtClean="0"/>
              <a:t>VDev</a:t>
            </a:r>
            <a:r>
              <a:rPr lang="en-US" dirty="0" smtClean="0"/>
              <a:t> with larger hard drives (aka </a:t>
            </a:r>
            <a:r>
              <a:rPr lang="en-US" dirty="0" err="1" smtClean="0"/>
              <a:t>autoexpand</a:t>
            </a:r>
            <a:r>
              <a:rPr lang="en-US" dirty="0" smtClean="0"/>
              <a:t>)</a:t>
            </a:r>
          </a:p>
          <a:p>
            <a:pPr lvl="1"/>
            <a:r>
              <a:rPr lang="en-US" dirty="0" smtClean="0"/>
              <a:t>Option 2:  Add additional </a:t>
            </a:r>
            <a:r>
              <a:rPr lang="en-US" dirty="0" err="1" smtClean="0"/>
              <a:t>VDevs</a:t>
            </a:r>
            <a:r>
              <a:rPr lang="en-US" dirty="0" smtClean="0"/>
              <a:t>.</a:t>
            </a:r>
          </a:p>
          <a:p>
            <a:pPr lvl="1"/>
            <a:endParaRPr lang="en-US" dirty="0" smtClean="0"/>
          </a:p>
          <a:p>
            <a:pPr lvl="1"/>
            <a:endParaRPr lang="en-US" dirty="0" smtClean="0"/>
          </a:p>
          <a:p>
            <a:pPr lvl="1">
              <a:buNone/>
            </a:pPr>
            <a:r>
              <a:rPr lang="en-US" dirty="0" smtClean="0"/>
              <a:t>Let’s discuss each option: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Replace all of the hard disk in a </a:t>
            </a:r>
            <a:r>
              <a:rPr lang="en-US" dirty="0" err="1" smtClean="0"/>
              <a:t>VDev</a:t>
            </a:r>
            <a:r>
              <a:rPr lang="en-US" dirty="0" smtClean="0"/>
              <a:t> with larger hard drives.</a:t>
            </a:r>
            <a:endParaRPr lang="en-US" dirty="0"/>
          </a:p>
        </p:txBody>
      </p:sp>
      <p:sp>
        <p:nvSpPr>
          <p:cNvPr id="3" name="Content Placeholder 2"/>
          <p:cNvSpPr>
            <a:spLocks noGrp="1"/>
          </p:cNvSpPr>
          <p:nvPr>
            <p:ph idx="1"/>
          </p:nvPr>
        </p:nvSpPr>
        <p:spPr/>
        <p:txBody>
          <a:bodyPr>
            <a:normAutofit lnSpcReduction="10000"/>
          </a:bodyPr>
          <a:lstStyle/>
          <a:p>
            <a:r>
              <a:rPr lang="en-US" dirty="0" smtClean="0"/>
              <a:t>A </a:t>
            </a:r>
            <a:r>
              <a:rPr lang="en-US" dirty="0" err="1" smtClean="0"/>
              <a:t>VDev</a:t>
            </a:r>
            <a:r>
              <a:rPr lang="en-US" dirty="0" smtClean="0"/>
              <a:t> can be expanded to include larger drives by replacing the drives one at a time by  using the FreeNAS GUI.  Consult the manual for instructions on how to replace each drive without a loss of data.</a:t>
            </a:r>
          </a:p>
          <a:p>
            <a:pPr>
              <a:buNone/>
            </a:pPr>
            <a:endParaRPr lang="en-US" dirty="0" smtClean="0"/>
          </a:p>
          <a:p>
            <a:pPr>
              <a:buNone/>
            </a:pPr>
            <a:r>
              <a:rPr lang="en-US" dirty="0" smtClean="0"/>
              <a:t>NOTE:  Do </a:t>
            </a:r>
            <a:r>
              <a:rPr lang="en-US" u="sng" dirty="0" smtClean="0"/>
              <a:t>not</a:t>
            </a:r>
            <a:r>
              <a:rPr lang="en-US" dirty="0" smtClean="0"/>
              <a:t> unplug a hard disk that is part of a </a:t>
            </a:r>
            <a:r>
              <a:rPr lang="en-US" dirty="0" err="1" smtClean="0"/>
              <a:t>VDev</a:t>
            </a:r>
            <a:r>
              <a:rPr lang="en-US" dirty="0" smtClean="0"/>
              <a:t> without using the GUI to inform the operating system that a drive will be removed.  Failure to properly replace a hard drive may result in a loss of data or system crash.</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5</a:t>
            </a:r>
            <a:endParaRPr lang="en-US" dirty="0"/>
          </a:p>
        </p:txBody>
      </p:sp>
      <p:sp>
        <p:nvSpPr>
          <p:cNvPr id="3" name="Content Placeholder 2"/>
          <p:cNvSpPr>
            <a:spLocks noGrp="1"/>
          </p:cNvSpPr>
          <p:nvPr>
            <p:ph idx="1"/>
          </p:nvPr>
        </p:nvSpPr>
        <p:spPr>
          <a:xfrm>
            <a:off x="457200" y="1600200"/>
            <a:ext cx="8229600" cy="2133600"/>
          </a:xfrm>
        </p:spPr>
        <p:txBody>
          <a:bodyPr>
            <a:normAutofit fontScale="92500" lnSpcReduction="20000"/>
          </a:bodyPr>
          <a:lstStyle/>
          <a:p>
            <a:r>
              <a:rPr lang="en-US" dirty="0" smtClean="0"/>
              <a:t>Replacing </a:t>
            </a:r>
            <a:r>
              <a:rPr lang="en-US" u="sng" dirty="0" smtClean="0"/>
              <a:t>all</a:t>
            </a:r>
            <a:r>
              <a:rPr lang="en-US" dirty="0" smtClean="0"/>
              <a:t> of the drives in a </a:t>
            </a:r>
            <a:r>
              <a:rPr lang="en-US" dirty="0" err="1" smtClean="0"/>
              <a:t>VDev</a:t>
            </a:r>
            <a:r>
              <a:rPr lang="en-US" dirty="0" smtClean="0"/>
              <a:t> will increase available storage space.</a:t>
            </a:r>
          </a:p>
          <a:p>
            <a:r>
              <a:rPr lang="en-US" dirty="0" smtClean="0"/>
              <a:t>This method is useful if you want to buy 1 new disk a month.  Keep in mind that the </a:t>
            </a:r>
            <a:r>
              <a:rPr lang="en-US" dirty="0" err="1" smtClean="0"/>
              <a:t>zpool</a:t>
            </a:r>
            <a:r>
              <a:rPr lang="en-US" dirty="0" smtClean="0"/>
              <a:t> will not grow until you have replaced all of the disks in a </a:t>
            </a:r>
            <a:r>
              <a:rPr lang="en-US" dirty="0" err="1" smtClean="0"/>
              <a:t>VDev</a:t>
            </a:r>
            <a:r>
              <a:rPr lang="en-US" dirty="0" smtClean="0"/>
              <a:t>.</a:t>
            </a:r>
            <a:endParaRPr lang="en-US" dirty="0"/>
          </a:p>
        </p:txBody>
      </p:sp>
      <p:sp>
        <p:nvSpPr>
          <p:cNvPr id="4" name="Rectangle 3"/>
          <p:cNvSpPr/>
          <p:nvPr/>
        </p:nvSpPr>
        <p:spPr>
          <a:xfrm>
            <a:off x="152400" y="4038600"/>
            <a:ext cx="8763000" cy="2590800"/>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152400" y="4038600"/>
            <a:ext cx="2590800" cy="369332"/>
          </a:xfrm>
          <a:prstGeom prst="rect">
            <a:avLst/>
          </a:prstGeom>
          <a:noFill/>
        </p:spPr>
        <p:txBody>
          <a:bodyPr wrap="square" rtlCol="0">
            <a:spAutoFit/>
          </a:bodyPr>
          <a:lstStyle/>
          <a:p>
            <a:r>
              <a:rPr lang="en-US" dirty="0" smtClean="0"/>
              <a:t>ZPOOL (4TB usable)</a:t>
            </a:r>
          </a:p>
        </p:txBody>
      </p:sp>
      <p:sp>
        <p:nvSpPr>
          <p:cNvPr id="6" name="Rectangle 5"/>
          <p:cNvSpPr/>
          <p:nvPr/>
        </p:nvSpPr>
        <p:spPr>
          <a:xfrm>
            <a:off x="457200" y="4495800"/>
            <a:ext cx="8153400" cy="17526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7" name="TextBox 6"/>
          <p:cNvSpPr txBox="1"/>
          <p:nvPr/>
        </p:nvSpPr>
        <p:spPr>
          <a:xfrm>
            <a:off x="533400" y="4572001"/>
            <a:ext cx="2438400" cy="646331"/>
          </a:xfrm>
          <a:prstGeom prst="rect">
            <a:avLst/>
          </a:prstGeom>
          <a:noFill/>
        </p:spPr>
        <p:txBody>
          <a:bodyPr wrap="square" rtlCol="0">
            <a:spAutoFit/>
          </a:bodyPr>
          <a:lstStyle/>
          <a:p>
            <a:r>
              <a:rPr lang="en-US" dirty="0" smtClean="0">
                <a:solidFill>
                  <a:schemeClr val="bg1"/>
                </a:solidFill>
              </a:rPr>
              <a:t>VDEV (RAID-Z2)</a:t>
            </a:r>
          </a:p>
          <a:p>
            <a:endParaRPr lang="en-US" dirty="0">
              <a:solidFill>
                <a:schemeClr val="bg1"/>
              </a:solidFill>
            </a:endParaRPr>
          </a:p>
        </p:txBody>
      </p:sp>
      <p:pic>
        <p:nvPicPr>
          <p:cNvPr id="8" name="Picture 2"/>
          <p:cNvPicPr>
            <a:picLocks noChangeAspect="1" noChangeArrowheads="1"/>
          </p:cNvPicPr>
          <p:nvPr/>
        </p:nvPicPr>
        <p:blipFill>
          <a:blip r:embed="rId3" cstate="print"/>
          <a:srcRect/>
          <a:stretch>
            <a:fillRect/>
          </a:stretch>
        </p:blipFill>
        <p:spPr bwMode="auto">
          <a:xfrm>
            <a:off x="685800" y="50292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1981200" y="50292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3276600" y="5029200"/>
            <a:ext cx="971550" cy="97155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4572000" y="5029200"/>
            <a:ext cx="971550" cy="97155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5867400" y="5029200"/>
            <a:ext cx="971550" cy="971550"/>
          </a:xfrm>
          <a:prstGeom prst="rect">
            <a:avLst/>
          </a:prstGeom>
          <a:noFill/>
          <a:ln w="9525">
            <a:noFill/>
            <a:miter lim="800000"/>
            <a:headEnd/>
            <a:tailEnd/>
          </a:ln>
        </p:spPr>
      </p:pic>
      <p:pic>
        <p:nvPicPr>
          <p:cNvPr id="13" name="Picture 2"/>
          <p:cNvPicPr>
            <a:picLocks noChangeAspect="1" noChangeArrowheads="1"/>
          </p:cNvPicPr>
          <p:nvPr/>
        </p:nvPicPr>
        <p:blipFill>
          <a:blip r:embed="rId3" cstate="print"/>
          <a:srcRect/>
          <a:stretch>
            <a:fillRect/>
          </a:stretch>
        </p:blipFill>
        <p:spPr bwMode="auto">
          <a:xfrm>
            <a:off x="7086600" y="5029200"/>
            <a:ext cx="971550" cy="971550"/>
          </a:xfrm>
          <a:prstGeom prst="rect">
            <a:avLst/>
          </a:prstGeom>
          <a:noFill/>
          <a:ln w="9525">
            <a:noFill/>
            <a:miter lim="800000"/>
            <a:headEnd/>
            <a:tailEnd/>
          </a:ln>
        </p:spPr>
      </p:pic>
      <p:sp>
        <p:nvSpPr>
          <p:cNvPr id="14" name="TextBox 13"/>
          <p:cNvSpPr txBox="1"/>
          <p:nvPr/>
        </p:nvSpPr>
        <p:spPr>
          <a:xfrm>
            <a:off x="12192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sp>
        <p:nvSpPr>
          <p:cNvPr id="25" name="TextBox 24"/>
          <p:cNvSpPr txBox="1"/>
          <p:nvPr/>
        </p:nvSpPr>
        <p:spPr>
          <a:xfrm>
            <a:off x="25146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sp>
        <p:nvSpPr>
          <p:cNvPr id="26" name="TextBox 25"/>
          <p:cNvSpPr txBox="1"/>
          <p:nvPr/>
        </p:nvSpPr>
        <p:spPr>
          <a:xfrm>
            <a:off x="38100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sp>
        <p:nvSpPr>
          <p:cNvPr id="27" name="TextBox 26"/>
          <p:cNvSpPr txBox="1"/>
          <p:nvPr/>
        </p:nvSpPr>
        <p:spPr>
          <a:xfrm>
            <a:off x="51054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sp>
        <p:nvSpPr>
          <p:cNvPr id="28" name="TextBox 27"/>
          <p:cNvSpPr txBox="1"/>
          <p:nvPr/>
        </p:nvSpPr>
        <p:spPr>
          <a:xfrm>
            <a:off x="64008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sp>
        <p:nvSpPr>
          <p:cNvPr id="29" name="TextBox 28"/>
          <p:cNvSpPr txBox="1"/>
          <p:nvPr/>
        </p:nvSpPr>
        <p:spPr>
          <a:xfrm>
            <a:off x="7620000" y="5029200"/>
            <a:ext cx="457200" cy="246221"/>
          </a:xfrm>
          <a:prstGeom prst="rect">
            <a:avLst/>
          </a:prstGeom>
          <a:noFill/>
          <a:ln>
            <a:noFill/>
          </a:ln>
        </p:spPr>
        <p:txBody>
          <a:bodyPr wrap="square" rtlCol="0">
            <a:spAutoFit/>
          </a:bodyPr>
          <a:lstStyle/>
          <a:p>
            <a:r>
              <a:rPr lang="en-US" sz="1000" dirty="0" smtClean="0">
                <a:solidFill>
                  <a:schemeClr val="bg1"/>
                </a:solidFill>
              </a:rPr>
              <a:t>1TB</a:t>
            </a:r>
            <a:endParaRPr lang="en-US" sz="1000" dirty="0">
              <a:solidFill>
                <a:schemeClr val="bg1"/>
              </a:solidFill>
            </a:endParaRPr>
          </a:p>
        </p:txBody>
      </p:sp>
      <p:pic>
        <p:nvPicPr>
          <p:cNvPr id="21" name="Picture 2"/>
          <p:cNvPicPr>
            <a:picLocks noChangeAspect="1" noChangeArrowheads="1"/>
          </p:cNvPicPr>
          <p:nvPr/>
        </p:nvPicPr>
        <p:blipFill>
          <a:blip r:embed="rId3" cstate="print"/>
          <a:srcRect/>
          <a:stretch>
            <a:fillRect/>
          </a:stretch>
        </p:blipFill>
        <p:spPr bwMode="auto">
          <a:xfrm>
            <a:off x="685800" y="5029200"/>
            <a:ext cx="971550" cy="971550"/>
          </a:xfrm>
          <a:prstGeom prst="rect">
            <a:avLst/>
          </a:prstGeom>
          <a:noFill/>
          <a:ln w="9525">
            <a:noFill/>
            <a:miter lim="800000"/>
            <a:headEnd/>
            <a:tailEnd/>
          </a:ln>
        </p:spPr>
      </p:pic>
      <p:sp>
        <p:nvSpPr>
          <p:cNvPr id="22" name="TextBox 21"/>
          <p:cNvSpPr txBox="1"/>
          <p:nvPr/>
        </p:nvSpPr>
        <p:spPr>
          <a:xfrm>
            <a:off x="1219200" y="5029200"/>
            <a:ext cx="457200" cy="246221"/>
          </a:xfrm>
          <a:prstGeom prst="rect">
            <a:avLst/>
          </a:prstGeom>
          <a:noFill/>
          <a:ln>
            <a:noFill/>
          </a:ln>
        </p:spPr>
        <p:txBody>
          <a:bodyPr wrap="square" rtlCol="0">
            <a:spAutoFit/>
          </a:bodyPr>
          <a:lstStyle/>
          <a:p>
            <a:r>
              <a:rPr lang="en-US" sz="1000" dirty="0">
                <a:solidFill>
                  <a:schemeClr val="bg1"/>
                </a:solidFill>
              </a:rPr>
              <a:t>2</a:t>
            </a:r>
            <a:r>
              <a:rPr lang="en-US" sz="1000" dirty="0" smtClean="0">
                <a:solidFill>
                  <a:schemeClr val="bg1"/>
                </a:solidFill>
              </a:rPr>
              <a:t>TB</a:t>
            </a:r>
            <a:endParaRPr lang="en-US" sz="1000" dirty="0">
              <a:solidFill>
                <a:schemeClr val="bg1"/>
              </a:solidFill>
            </a:endParaRPr>
          </a:p>
        </p:txBody>
      </p:sp>
      <p:pic>
        <p:nvPicPr>
          <p:cNvPr id="23" name="Picture 2"/>
          <p:cNvPicPr>
            <a:picLocks noChangeAspect="1" noChangeArrowheads="1"/>
          </p:cNvPicPr>
          <p:nvPr/>
        </p:nvPicPr>
        <p:blipFill>
          <a:blip r:embed="rId3" cstate="print"/>
          <a:srcRect/>
          <a:stretch>
            <a:fillRect/>
          </a:stretch>
        </p:blipFill>
        <p:spPr bwMode="auto">
          <a:xfrm>
            <a:off x="1981200" y="5029200"/>
            <a:ext cx="971550" cy="971550"/>
          </a:xfrm>
          <a:prstGeom prst="rect">
            <a:avLst/>
          </a:prstGeom>
          <a:noFill/>
          <a:ln w="9525">
            <a:noFill/>
            <a:miter lim="800000"/>
            <a:headEnd/>
            <a:tailEnd/>
          </a:ln>
        </p:spPr>
      </p:pic>
      <p:sp>
        <p:nvSpPr>
          <p:cNvPr id="24" name="TextBox 23"/>
          <p:cNvSpPr txBox="1"/>
          <p:nvPr/>
        </p:nvSpPr>
        <p:spPr>
          <a:xfrm>
            <a:off x="2514600" y="5029200"/>
            <a:ext cx="457200" cy="246221"/>
          </a:xfrm>
          <a:prstGeom prst="rect">
            <a:avLst/>
          </a:prstGeom>
          <a:noFill/>
          <a:ln>
            <a:noFill/>
          </a:ln>
        </p:spPr>
        <p:txBody>
          <a:bodyPr wrap="square" rtlCol="0">
            <a:spAutoFit/>
          </a:bodyPr>
          <a:lstStyle/>
          <a:p>
            <a:r>
              <a:rPr lang="en-US" sz="1000" dirty="0">
                <a:solidFill>
                  <a:schemeClr val="bg1"/>
                </a:solidFill>
              </a:rPr>
              <a:t>2</a:t>
            </a:r>
            <a:r>
              <a:rPr lang="en-US" sz="1000" dirty="0" smtClean="0">
                <a:solidFill>
                  <a:schemeClr val="bg1"/>
                </a:solidFill>
              </a:rPr>
              <a:t>TB</a:t>
            </a:r>
            <a:endParaRPr lang="en-US" sz="1000" dirty="0">
              <a:solidFill>
                <a:schemeClr val="bg1"/>
              </a:solidFill>
            </a:endParaRPr>
          </a:p>
        </p:txBody>
      </p:sp>
      <p:pic>
        <p:nvPicPr>
          <p:cNvPr id="30" name="Picture 2"/>
          <p:cNvPicPr>
            <a:picLocks noChangeAspect="1" noChangeArrowheads="1"/>
          </p:cNvPicPr>
          <p:nvPr/>
        </p:nvPicPr>
        <p:blipFill>
          <a:blip r:embed="rId3" cstate="print"/>
          <a:srcRect/>
          <a:stretch>
            <a:fillRect/>
          </a:stretch>
        </p:blipFill>
        <p:spPr bwMode="auto">
          <a:xfrm>
            <a:off x="3276600" y="5029200"/>
            <a:ext cx="971550" cy="971550"/>
          </a:xfrm>
          <a:prstGeom prst="rect">
            <a:avLst/>
          </a:prstGeom>
          <a:noFill/>
          <a:ln w="9525">
            <a:noFill/>
            <a:miter lim="800000"/>
            <a:headEnd/>
            <a:tailEnd/>
          </a:ln>
        </p:spPr>
      </p:pic>
      <p:sp>
        <p:nvSpPr>
          <p:cNvPr id="31" name="TextBox 30"/>
          <p:cNvSpPr txBox="1"/>
          <p:nvPr/>
        </p:nvSpPr>
        <p:spPr>
          <a:xfrm>
            <a:off x="3810000" y="5029200"/>
            <a:ext cx="457200" cy="246221"/>
          </a:xfrm>
          <a:prstGeom prst="rect">
            <a:avLst/>
          </a:prstGeom>
          <a:noFill/>
          <a:ln>
            <a:noFill/>
          </a:ln>
        </p:spPr>
        <p:txBody>
          <a:bodyPr wrap="square" rtlCol="0">
            <a:spAutoFit/>
          </a:bodyPr>
          <a:lstStyle/>
          <a:p>
            <a:r>
              <a:rPr lang="en-US" sz="1000" dirty="0" smtClean="0">
                <a:solidFill>
                  <a:schemeClr val="bg1"/>
                </a:solidFill>
              </a:rPr>
              <a:t>2TB</a:t>
            </a:r>
            <a:endParaRPr lang="en-US" sz="1000" dirty="0">
              <a:solidFill>
                <a:schemeClr val="bg1"/>
              </a:solidFill>
            </a:endParaRPr>
          </a:p>
        </p:txBody>
      </p:sp>
      <p:pic>
        <p:nvPicPr>
          <p:cNvPr id="32" name="Picture 2"/>
          <p:cNvPicPr>
            <a:picLocks noChangeAspect="1" noChangeArrowheads="1"/>
          </p:cNvPicPr>
          <p:nvPr/>
        </p:nvPicPr>
        <p:blipFill>
          <a:blip r:embed="rId3" cstate="print"/>
          <a:srcRect/>
          <a:stretch>
            <a:fillRect/>
          </a:stretch>
        </p:blipFill>
        <p:spPr bwMode="auto">
          <a:xfrm>
            <a:off x="4572000" y="5029200"/>
            <a:ext cx="971550" cy="971550"/>
          </a:xfrm>
          <a:prstGeom prst="rect">
            <a:avLst/>
          </a:prstGeom>
          <a:noFill/>
          <a:ln w="9525">
            <a:noFill/>
            <a:miter lim="800000"/>
            <a:headEnd/>
            <a:tailEnd/>
          </a:ln>
        </p:spPr>
      </p:pic>
      <p:sp>
        <p:nvSpPr>
          <p:cNvPr id="33" name="TextBox 32"/>
          <p:cNvSpPr txBox="1"/>
          <p:nvPr/>
        </p:nvSpPr>
        <p:spPr>
          <a:xfrm>
            <a:off x="5105400" y="5029200"/>
            <a:ext cx="457200" cy="246221"/>
          </a:xfrm>
          <a:prstGeom prst="rect">
            <a:avLst/>
          </a:prstGeom>
          <a:noFill/>
          <a:ln>
            <a:noFill/>
          </a:ln>
        </p:spPr>
        <p:txBody>
          <a:bodyPr wrap="square" rtlCol="0">
            <a:spAutoFit/>
          </a:bodyPr>
          <a:lstStyle/>
          <a:p>
            <a:r>
              <a:rPr lang="en-US" sz="1000" dirty="0" smtClean="0">
                <a:solidFill>
                  <a:schemeClr val="bg1"/>
                </a:solidFill>
              </a:rPr>
              <a:t>2TB</a:t>
            </a:r>
            <a:endParaRPr lang="en-US" sz="1000" dirty="0">
              <a:solidFill>
                <a:schemeClr val="bg1"/>
              </a:solidFill>
            </a:endParaRPr>
          </a:p>
        </p:txBody>
      </p:sp>
      <p:pic>
        <p:nvPicPr>
          <p:cNvPr id="34" name="Picture 2"/>
          <p:cNvPicPr>
            <a:picLocks noChangeAspect="1" noChangeArrowheads="1"/>
          </p:cNvPicPr>
          <p:nvPr/>
        </p:nvPicPr>
        <p:blipFill>
          <a:blip r:embed="rId3" cstate="print"/>
          <a:srcRect/>
          <a:stretch>
            <a:fillRect/>
          </a:stretch>
        </p:blipFill>
        <p:spPr bwMode="auto">
          <a:xfrm>
            <a:off x="5867400" y="5029200"/>
            <a:ext cx="971550" cy="971550"/>
          </a:xfrm>
          <a:prstGeom prst="rect">
            <a:avLst/>
          </a:prstGeom>
          <a:noFill/>
          <a:ln w="9525">
            <a:noFill/>
            <a:miter lim="800000"/>
            <a:headEnd/>
            <a:tailEnd/>
          </a:ln>
        </p:spPr>
      </p:pic>
      <p:sp>
        <p:nvSpPr>
          <p:cNvPr id="35" name="TextBox 34"/>
          <p:cNvSpPr txBox="1"/>
          <p:nvPr/>
        </p:nvSpPr>
        <p:spPr>
          <a:xfrm>
            <a:off x="6400800" y="5029200"/>
            <a:ext cx="457200" cy="246221"/>
          </a:xfrm>
          <a:prstGeom prst="rect">
            <a:avLst/>
          </a:prstGeom>
          <a:noFill/>
          <a:ln>
            <a:noFill/>
          </a:ln>
        </p:spPr>
        <p:txBody>
          <a:bodyPr wrap="square" rtlCol="0">
            <a:spAutoFit/>
          </a:bodyPr>
          <a:lstStyle/>
          <a:p>
            <a:r>
              <a:rPr lang="en-US" sz="1000" dirty="0" smtClean="0">
                <a:solidFill>
                  <a:schemeClr val="bg1"/>
                </a:solidFill>
              </a:rPr>
              <a:t>2TB</a:t>
            </a:r>
            <a:endParaRPr lang="en-US" sz="1000" dirty="0">
              <a:solidFill>
                <a:schemeClr val="bg1"/>
              </a:solidFill>
            </a:endParaRPr>
          </a:p>
        </p:txBody>
      </p:sp>
      <p:pic>
        <p:nvPicPr>
          <p:cNvPr id="36" name="Picture 2"/>
          <p:cNvPicPr>
            <a:picLocks noChangeAspect="1" noChangeArrowheads="1"/>
          </p:cNvPicPr>
          <p:nvPr/>
        </p:nvPicPr>
        <p:blipFill>
          <a:blip r:embed="rId3" cstate="print"/>
          <a:srcRect/>
          <a:stretch>
            <a:fillRect/>
          </a:stretch>
        </p:blipFill>
        <p:spPr bwMode="auto">
          <a:xfrm>
            <a:off x="7086600" y="5029200"/>
            <a:ext cx="971550" cy="971550"/>
          </a:xfrm>
          <a:prstGeom prst="rect">
            <a:avLst/>
          </a:prstGeom>
          <a:noFill/>
          <a:ln w="9525">
            <a:noFill/>
            <a:miter lim="800000"/>
            <a:headEnd/>
            <a:tailEnd/>
          </a:ln>
        </p:spPr>
      </p:pic>
      <p:sp>
        <p:nvSpPr>
          <p:cNvPr id="37" name="TextBox 36"/>
          <p:cNvSpPr txBox="1"/>
          <p:nvPr/>
        </p:nvSpPr>
        <p:spPr>
          <a:xfrm>
            <a:off x="7620000" y="5029200"/>
            <a:ext cx="457200" cy="246221"/>
          </a:xfrm>
          <a:prstGeom prst="rect">
            <a:avLst/>
          </a:prstGeom>
          <a:noFill/>
          <a:ln>
            <a:noFill/>
          </a:ln>
        </p:spPr>
        <p:txBody>
          <a:bodyPr wrap="square" rtlCol="0">
            <a:spAutoFit/>
          </a:bodyPr>
          <a:lstStyle/>
          <a:p>
            <a:r>
              <a:rPr lang="en-US" sz="1000" dirty="0" smtClean="0">
                <a:solidFill>
                  <a:schemeClr val="bg1"/>
                </a:solidFill>
              </a:rPr>
              <a:t>2TB</a:t>
            </a:r>
            <a:endParaRPr lang="en-US" sz="1000" dirty="0">
              <a:solidFill>
                <a:schemeClr val="bg1"/>
              </a:solidFill>
            </a:endParaRPr>
          </a:p>
        </p:txBody>
      </p:sp>
      <p:sp>
        <p:nvSpPr>
          <p:cNvPr id="38" name="TextBox 37"/>
          <p:cNvSpPr txBox="1"/>
          <p:nvPr/>
        </p:nvSpPr>
        <p:spPr>
          <a:xfrm>
            <a:off x="152400" y="4038600"/>
            <a:ext cx="2590800" cy="369332"/>
          </a:xfrm>
          <a:prstGeom prst="rect">
            <a:avLst/>
          </a:prstGeom>
          <a:solidFill>
            <a:schemeClr val="bg1"/>
          </a:solidFill>
        </p:spPr>
        <p:txBody>
          <a:bodyPr wrap="square" rtlCol="0">
            <a:spAutoFit/>
          </a:bodyPr>
          <a:lstStyle/>
          <a:p>
            <a:r>
              <a:rPr lang="en-US" dirty="0" smtClean="0"/>
              <a:t>ZPOOL (8TB usable)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14"/>
                                        </p:tgtEl>
                                      </p:cBhvr>
                                    </p:animEffect>
                                    <p:anim calcmode="lin" valueType="num">
                                      <p:cBhvr>
                                        <p:cTn id="7" dur="1000"/>
                                        <p:tgtEl>
                                          <p:spTgt spid="14"/>
                                        </p:tgtEl>
                                        <p:attrNameLst>
                                          <p:attrName>ppt_x</p:attrName>
                                        </p:attrNameLst>
                                      </p:cBhvr>
                                      <p:tavLst>
                                        <p:tav tm="0">
                                          <p:val>
                                            <p:strVal val="ppt_x"/>
                                          </p:val>
                                        </p:tav>
                                        <p:tav tm="100000">
                                          <p:val>
                                            <p:strVal val="ppt_x"/>
                                          </p:val>
                                        </p:tav>
                                      </p:tavLst>
                                    </p:anim>
                                    <p:anim calcmode="lin" valueType="num">
                                      <p:cBhvr>
                                        <p:cTn id="8" dur="100" decel="100000"/>
                                        <p:tgtEl>
                                          <p:spTgt spid="14"/>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14"/>
                                        </p:tgtEl>
                                        <p:attrNameLst>
                                          <p:attrName>ppt_y</p:attrName>
                                        </p:attrNameLst>
                                      </p:cBhvr>
                                      <p:tavLst>
                                        <p:tav tm="0">
                                          <p:val>
                                            <p:strVal val="ppt_y"/>
                                          </p:val>
                                        </p:tav>
                                        <p:tav tm="100000">
                                          <p:val>
                                            <p:strVal val="ppt_y+1"/>
                                          </p:val>
                                        </p:tav>
                                      </p:tavLst>
                                    </p:anim>
                                    <p:set>
                                      <p:cBhvr>
                                        <p:cTn id="10" dur="1" fill="hold">
                                          <p:stCondLst>
                                            <p:cond delay="999"/>
                                          </p:stCondLst>
                                        </p:cTn>
                                        <p:tgtEl>
                                          <p:spTgt spid="14"/>
                                        </p:tgtEl>
                                        <p:attrNameLst>
                                          <p:attrName>style.visibility</p:attrName>
                                        </p:attrNameLst>
                                      </p:cBhvr>
                                      <p:to>
                                        <p:strVal val="hidden"/>
                                      </p:to>
                                    </p:set>
                                  </p:childTnLst>
                                </p:cTn>
                              </p:par>
                              <p:par>
                                <p:cTn id="11" presetID="37" presetClass="exit" presetSubtype="0" fill="hold" nodeType="withEffect">
                                  <p:stCondLst>
                                    <p:cond delay="0"/>
                                  </p:stCondLst>
                                  <p:childTnLst>
                                    <p:animEffect transition="out" filter="fade">
                                      <p:cBhvr>
                                        <p:cTn id="12" dur="1000"/>
                                        <p:tgtEl>
                                          <p:spTgt spid="8"/>
                                        </p:tgtEl>
                                      </p:cBhvr>
                                    </p:animEffect>
                                    <p:anim calcmode="lin" valueType="num">
                                      <p:cBhvr>
                                        <p:cTn id="13" dur="1000"/>
                                        <p:tgtEl>
                                          <p:spTgt spid="8"/>
                                        </p:tgtEl>
                                        <p:attrNameLst>
                                          <p:attrName>ppt_x</p:attrName>
                                        </p:attrNameLst>
                                      </p:cBhvr>
                                      <p:tavLst>
                                        <p:tav tm="0">
                                          <p:val>
                                            <p:strVal val="ppt_x"/>
                                          </p:val>
                                        </p:tav>
                                        <p:tav tm="100000">
                                          <p:val>
                                            <p:strVal val="ppt_x"/>
                                          </p:val>
                                        </p:tav>
                                      </p:tavLst>
                                    </p:anim>
                                    <p:anim calcmode="lin" valueType="num">
                                      <p:cBhvr>
                                        <p:cTn id="14" dur="100" decel="100000"/>
                                        <p:tgtEl>
                                          <p:spTgt spid="8"/>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8"/>
                                        </p:tgtEl>
                                        <p:attrNameLst>
                                          <p:attrName>ppt_y</p:attrName>
                                        </p:attrNameLst>
                                      </p:cBhvr>
                                      <p:tavLst>
                                        <p:tav tm="0">
                                          <p:val>
                                            <p:strVal val="ppt_y"/>
                                          </p:val>
                                        </p:tav>
                                        <p:tav tm="100000">
                                          <p:val>
                                            <p:strVal val="ppt_y+1"/>
                                          </p:val>
                                        </p:tav>
                                      </p:tavLst>
                                    </p:anim>
                                    <p:set>
                                      <p:cBhvr>
                                        <p:cTn id="16" dur="1" fill="hold">
                                          <p:stCondLst>
                                            <p:cond delay="999"/>
                                          </p:stCondLst>
                                        </p:cTn>
                                        <p:tgtEl>
                                          <p:spTgt spid="8"/>
                                        </p:tgtEl>
                                        <p:attrNameLst>
                                          <p:attrName>style.visibility</p:attrName>
                                        </p:attrNameLst>
                                      </p:cBhvr>
                                      <p:to>
                                        <p:strVal val="hidden"/>
                                      </p:to>
                                    </p:set>
                                  </p:childTnLst>
                                </p:cTn>
                              </p:par>
                            </p:childTnLst>
                          </p:cTn>
                        </p:par>
                        <p:par>
                          <p:cTn id="17" fill="hold">
                            <p:stCondLst>
                              <p:cond delay="1000"/>
                            </p:stCondLst>
                            <p:childTnLst>
                              <p:par>
                                <p:cTn id="18" presetID="37"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900" decel="100000" fill="hold"/>
                                        <p:tgtEl>
                                          <p:spTgt spid="22"/>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900" decel="100000" fill="hold"/>
                                        <p:tgtEl>
                                          <p:spTgt spid="21"/>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30" fill="hold">
                            <p:stCondLst>
                              <p:cond delay="2000"/>
                            </p:stCondLst>
                            <p:childTnLst>
                              <p:par>
                                <p:cTn id="31" presetID="37" presetClass="exit" presetSubtype="0" fill="hold" grpId="1" nodeType="afterEffect">
                                  <p:stCondLst>
                                    <p:cond delay="0"/>
                                  </p:stCondLst>
                                  <p:childTnLst>
                                    <p:animEffect transition="out" filter="fade">
                                      <p:cBhvr>
                                        <p:cTn id="32" dur="1000"/>
                                        <p:tgtEl>
                                          <p:spTgt spid="25"/>
                                        </p:tgtEl>
                                      </p:cBhvr>
                                    </p:animEffect>
                                    <p:anim calcmode="lin" valueType="num">
                                      <p:cBhvr>
                                        <p:cTn id="33" dur="1000"/>
                                        <p:tgtEl>
                                          <p:spTgt spid="25"/>
                                        </p:tgtEl>
                                        <p:attrNameLst>
                                          <p:attrName>ppt_x</p:attrName>
                                        </p:attrNameLst>
                                      </p:cBhvr>
                                      <p:tavLst>
                                        <p:tav tm="0">
                                          <p:val>
                                            <p:strVal val="ppt_x"/>
                                          </p:val>
                                        </p:tav>
                                        <p:tav tm="100000">
                                          <p:val>
                                            <p:strVal val="ppt_x"/>
                                          </p:val>
                                        </p:tav>
                                      </p:tavLst>
                                    </p:anim>
                                    <p:anim calcmode="lin" valueType="num">
                                      <p:cBhvr>
                                        <p:cTn id="34" dur="100" decel="100000"/>
                                        <p:tgtEl>
                                          <p:spTgt spid="25"/>
                                        </p:tgtEl>
                                        <p:attrNameLst>
                                          <p:attrName>ppt_y</p:attrName>
                                        </p:attrNameLst>
                                      </p:cBhvr>
                                      <p:tavLst>
                                        <p:tav tm="0">
                                          <p:val>
                                            <p:strVal val="ppt_y"/>
                                          </p:val>
                                        </p:tav>
                                        <p:tav tm="100000">
                                          <p:val>
                                            <p:strVal val="ppt_y-.03"/>
                                          </p:val>
                                        </p:tav>
                                      </p:tavLst>
                                    </p:anim>
                                    <p:anim calcmode="lin" valueType="num">
                                      <p:cBhvr>
                                        <p:cTn id="35" dur="900" accel="100000">
                                          <p:stCondLst>
                                            <p:cond delay="100"/>
                                          </p:stCondLst>
                                        </p:cTn>
                                        <p:tgtEl>
                                          <p:spTgt spid="25"/>
                                        </p:tgtEl>
                                        <p:attrNameLst>
                                          <p:attrName>ppt_y</p:attrName>
                                        </p:attrNameLst>
                                      </p:cBhvr>
                                      <p:tavLst>
                                        <p:tav tm="0">
                                          <p:val>
                                            <p:strVal val="ppt_y"/>
                                          </p:val>
                                        </p:tav>
                                        <p:tav tm="100000">
                                          <p:val>
                                            <p:strVal val="ppt_y+1"/>
                                          </p:val>
                                        </p:tav>
                                      </p:tavLst>
                                    </p:anim>
                                    <p:set>
                                      <p:cBhvr>
                                        <p:cTn id="36" dur="1" fill="hold">
                                          <p:stCondLst>
                                            <p:cond delay="999"/>
                                          </p:stCondLst>
                                        </p:cTn>
                                        <p:tgtEl>
                                          <p:spTgt spid="25"/>
                                        </p:tgtEl>
                                        <p:attrNameLst>
                                          <p:attrName>style.visibility</p:attrName>
                                        </p:attrNameLst>
                                      </p:cBhvr>
                                      <p:to>
                                        <p:strVal val="hidden"/>
                                      </p:to>
                                    </p:set>
                                  </p:childTnLst>
                                </p:cTn>
                              </p:par>
                              <p:par>
                                <p:cTn id="37" presetID="37" presetClass="exit" presetSubtype="0" fill="hold" nodeType="withEffect">
                                  <p:stCondLst>
                                    <p:cond delay="0"/>
                                  </p:stCondLst>
                                  <p:childTnLst>
                                    <p:animEffect transition="out" filter="fade">
                                      <p:cBhvr>
                                        <p:cTn id="38" dur="1000"/>
                                        <p:tgtEl>
                                          <p:spTgt spid="9"/>
                                        </p:tgtEl>
                                      </p:cBhvr>
                                    </p:animEffect>
                                    <p:anim calcmode="lin" valueType="num">
                                      <p:cBhvr>
                                        <p:cTn id="39" dur="1000"/>
                                        <p:tgtEl>
                                          <p:spTgt spid="9"/>
                                        </p:tgtEl>
                                        <p:attrNameLst>
                                          <p:attrName>ppt_x</p:attrName>
                                        </p:attrNameLst>
                                      </p:cBhvr>
                                      <p:tavLst>
                                        <p:tav tm="0">
                                          <p:val>
                                            <p:strVal val="ppt_x"/>
                                          </p:val>
                                        </p:tav>
                                        <p:tav tm="100000">
                                          <p:val>
                                            <p:strVal val="ppt_x"/>
                                          </p:val>
                                        </p:tav>
                                      </p:tavLst>
                                    </p:anim>
                                    <p:anim calcmode="lin" valueType="num">
                                      <p:cBhvr>
                                        <p:cTn id="40" dur="100" decel="100000"/>
                                        <p:tgtEl>
                                          <p:spTgt spid="9"/>
                                        </p:tgtEl>
                                        <p:attrNameLst>
                                          <p:attrName>ppt_y</p:attrName>
                                        </p:attrNameLst>
                                      </p:cBhvr>
                                      <p:tavLst>
                                        <p:tav tm="0">
                                          <p:val>
                                            <p:strVal val="ppt_y"/>
                                          </p:val>
                                        </p:tav>
                                        <p:tav tm="100000">
                                          <p:val>
                                            <p:strVal val="ppt_y-.03"/>
                                          </p:val>
                                        </p:tav>
                                      </p:tavLst>
                                    </p:anim>
                                    <p:anim calcmode="lin" valueType="num">
                                      <p:cBhvr>
                                        <p:cTn id="41" dur="900" accel="100000">
                                          <p:stCondLst>
                                            <p:cond delay="100"/>
                                          </p:stCondLst>
                                        </p:cTn>
                                        <p:tgtEl>
                                          <p:spTgt spid="9"/>
                                        </p:tgtEl>
                                        <p:attrNameLst>
                                          <p:attrName>ppt_y</p:attrName>
                                        </p:attrNameLst>
                                      </p:cBhvr>
                                      <p:tavLst>
                                        <p:tav tm="0">
                                          <p:val>
                                            <p:strVal val="ppt_y"/>
                                          </p:val>
                                        </p:tav>
                                        <p:tav tm="100000">
                                          <p:val>
                                            <p:strVal val="ppt_y+1"/>
                                          </p:val>
                                        </p:tav>
                                      </p:tavLst>
                                    </p:anim>
                                    <p:set>
                                      <p:cBhvr>
                                        <p:cTn id="42" dur="1" fill="hold">
                                          <p:stCondLst>
                                            <p:cond delay="999"/>
                                          </p:stCondLst>
                                        </p:cTn>
                                        <p:tgtEl>
                                          <p:spTgt spid="9"/>
                                        </p:tgtEl>
                                        <p:attrNameLst>
                                          <p:attrName>style.visibility</p:attrName>
                                        </p:attrNameLst>
                                      </p:cBhvr>
                                      <p:to>
                                        <p:strVal val="hidden"/>
                                      </p:to>
                                    </p:set>
                                  </p:childTnLst>
                                </p:cTn>
                              </p:par>
                            </p:childTnLst>
                          </p:cTn>
                        </p:par>
                        <p:par>
                          <p:cTn id="43" fill="hold">
                            <p:stCondLst>
                              <p:cond delay="3000"/>
                            </p:stCondLst>
                            <p:childTnLst>
                              <p:par>
                                <p:cTn id="44" presetID="37"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900" decel="100000" fill="hold"/>
                                        <p:tgtEl>
                                          <p:spTgt spid="24"/>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900" decel="100000" fill="hold"/>
                                        <p:tgtEl>
                                          <p:spTgt spid="23"/>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56" fill="hold">
                            <p:stCondLst>
                              <p:cond delay="4000"/>
                            </p:stCondLst>
                            <p:childTnLst>
                              <p:par>
                                <p:cTn id="57" presetID="37" presetClass="exit" presetSubtype="0" fill="hold" nodeType="afterEffect">
                                  <p:stCondLst>
                                    <p:cond delay="0"/>
                                  </p:stCondLst>
                                  <p:childTnLst>
                                    <p:animEffect transition="out" filter="fade">
                                      <p:cBhvr>
                                        <p:cTn id="58" dur="1000"/>
                                        <p:tgtEl>
                                          <p:spTgt spid="10"/>
                                        </p:tgtEl>
                                      </p:cBhvr>
                                    </p:animEffect>
                                    <p:anim calcmode="lin" valueType="num">
                                      <p:cBhvr>
                                        <p:cTn id="59" dur="1000"/>
                                        <p:tgtEl>
                                          <p:spTgt spid="10"/>
                                        </p:tgtEl>
                                        <p:attrNameLst>
                                          <p:attrName>ppt_x</p:attrName>
                                        </p:attrNameLst>
                                      </p:cBhvr>
                                      <p:tavLst>
                                        <p:tav tm="0">
                                          <p:val>
                                            <p:strVal val="ppt_x"/>
                                          </p:val>
                                        </p:tav>
                                        <p:tav tm="100000">
                                          <p:val>
                                            <p:strVal val="ppt_x"/>
                                          </p:val>
                                        </p:tav>
                                      </p:tavLst>
                                    </p:anim>
                                    <p:anim calcmode="lin" valueType="num">
                                      <p:cBhvr>
                                        <p:cTn id="60" dur="100" decel="100000"/>
                                        <p:tgtEl>
                                          <p:spTgt spid="10"/>
                                        </p:tgtEl>
                                        <p:attrNameLst>
                                          <p:attrName>ppt_y</p:attrName>
                                        </p:attrNameLst>
                                      </p:cBhvr>
                                      <p:tavLst>
                                        <p:tav tm="0">
                                          <p:val>
                                            <p:strVal val="ppt_y"/>
                                          </p:val>
                                        </p:tav>
                                        <p:tav tm="100000">
                                          <p:val>
                                            <p:strVal val="ppt_y-.03"/>
                                          </p:val>
                                        </p:tav>
                                      </p:tavLst>
                                    </p:anim>
                                    <p:anim calcmode="lin" valueType="num">
                                      <p:cBhvr>
                                        <p:cTn id="61" dur="900" accel="100000">
                                          <p:stCondLst>
                                            <p:cond delay="100"/>
                                          </p:stCondLst>
                                        </p:cTn>
                                        <p:tgtEl>
                                          <p:spTgt spid="10"/>
                                        </p:tgtEl>
                                        <p:attrNameLst>
                                          <p:attrName>ppt_y</p:attrName>
                                        </p:attrNameLst>
                                      </p:cBhvr>
                                      <p:tavLst>
                                        <p:tav tm="0">
                                          <p:val>
                                            <p:strVal val="ppt_y"/>
                                          </p:val>
                                        </p:tav>
                                        <p:tav tm="100000">
                                          <p:val>
                                            <p:strVal val="ppt_y+1"/>
                                          </p:val>
                                        </p:tav>
                                      </p:tavLst>
                                    </p:anim>
                                    <p:set>
                                      <p:cBhvr>
                                        <p:cTn id="62" dur="1" fill="hold">
                                          <p:stCondLst>
                                            <p:cond delay="999"/>
                                          </p:stCondLst>
                                        </p:cTn>
                                        <p:tgtEl>
                                          <p:spTgt spid="10"/>
                                        </p:tgtEl>
                                        <p:attrNameLst>
                                          <p:attrName>style.visibility</p:attrName>
                                        </p:attrNameLst>
                                      </p:cBhvr>
                                      <p:to>
                                        <p:strVal val="hidden"/>
                                      </p:to>
                                    </p:set>
                                  </p:childTnLst>
                                </p:cTn>
                              </p:par>
                              <p:par>
                                <p:cTn id="63" presetID="37" presetClass="exit" presetSubtype="0" fill="hold" grpId="1" nodeType="withEffect">
                                  <p:stCondLst>
                                    <p:cond delay="0"/>
                                  </p:stCondLst>
                                  <p:childTnLst>
                                    <p:animEffect transition="out" filter="fade">
                                      <p:cBhvr>
                                        <p:cTn id="64" dur="1000"/>
                                        <p:tgtEl>
                                          <p:spTgt spid="26"/>
                                        </p:tgtEl>
                                      </p:cBhvr>
                                    </p:animEffect>
                                    <p:anim calcmode="lin" valueType="num">
                                      <p:cBhvr>
                                        <p:cTn id="65" dur="1000"/>
                                        <p:tgtEl>
                                          <p:spTgt spid="26"/>
                                        </p:tgtEl>
                                        <p:attrNameLst>
                                          <p:attrName>ppt_x</p:attrName>
                                        </p:attrNameLst>
                                      </p:cBhvr>
                                      <p:tavLst>
                                        <p:tav tm="0">
                                          <p:val>
                                            <p:strVal val="ppt_x"/>
                                          </p:val>
                                        </p:tav>
                                        <p:tav tm="100000">
                                          <p:val>
                                            <p:strVal val="ppt_x"/>
                                          </p:val>
                                        </p:tav>
                                      </p:tavLst>
                                    </p:anim>
                                    <p:anim calcmode="lin" valueType="num">
                                      <p:cBhvr>
                                        <p:cTn id="66" dur="100" decel="100000"/>
                                        <p:tgtEl>
                                          <p:spTgt spid="26"/>
                                        </p:tgtEl>
                                        <p:attrNameLst>
                                          <p:attrName>ppt_y</p:attrName>
                                        </p:attrNameLst>
                                      </p:cBhvr>
                                      <p:tavLst>
                                        <p:tav tm="0">
                                          <p:val>
                                            <p:strVal val="ppt_y"/>
                                          </p:val>
                                        </p:tav>
                                        <p:tav tm="100000">
                                          <p:val>
                                            <p:strVal val="ppt_y-.03"/>
                                          </p:val>
                                        </p:tav>
                                      </p:tavLst>
                                    </p:anim>
                                    <p:anim calcmode="lin" valueType="num">
                                      <p:cBhvr>
                                        <p:cTn id="67" dur="900" accel="100000">
                                          <p:stCondLst>
                                            <p:cond delay="100"/>
                                          </p:stCondLst>
                                        </p:cTn>
                                        <p:tgtEl>
                                          <p:spTgt spid="26"/>
                                        </p:tgtEl>
                                        <p:attrNameLst>
                                          <p:attrName>ppt_y</p:attrName>
                                        </p:attrNameLst>
                                      </p:cBhvr>
                                      <p:tavLst>
                                        <p:tav tm="0">
                                          <p:val>
                                            <p:strVal val="ppt_y"/>
                                          </p:val>
                                        </p:tav>
                                        <p:tav tm="100000">
                                          <p:val>
                                            <p:strVal val="ppt_y+1"/>
                                          </p:val>
                                        </p:tav>
                                      </p:tavLst>
                                    </p:anim>
                                    <p:set>
                                      <p:cBhvr>
                                        <p:cTn id="68" dur="1" fill="hold">
                                          <p:stCondLst>
                                            <p:cond delay="999"/>
                                          </p:stCondLst>
                                        </p:cTn>
                                        <p:tgtEl>
                                          <p:spTgt spid="26"/>
                                        </p:tgtEl>
                                        <p:attrNameLst>
                                          <p:attrName>style.visibility</p:attrName>
                                        </p:attrNameLst>
                                      </p:cBhvr>
                                      <p:to>
                                        <p:strVal val="hidden"/>
                                      </p:to>
                                    </p:set>
                                  </p:childTnLst>
                                </p:cTn>
                              </p:par>
                            </p:childTnLst>
                          </p:cTn>
                        </p:par>
                        <p:par>
                          <p:cTn id="69" fill="hold">
                            <p:stCondLst>
                              <p:cond delay="5000"/>
                            </p:stCondLst>
                            <p:childTnLst>
                              <p:par>
                                <p:cTn id="70" presetID="37" presetClass="entr" presetSubtype="0" fill="hold"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1000"/>
                                        <p:tgtEl>
                                          <p:spTgt spid="30"/>
                                        </p:tgtEl>
                                      </p:cBhvr>
                                    </p:animEffect>
                                    <p:anim calcmode="lin" valueType="num">
                                      <p:cBhvr>
                                        <p:cTn id="73" dur="1000" fill="hold"/>
                                        <p:tgtEl>
                                          <p:spTgt spid="30"/>
                                        </p:tgtEl>
                                        <p:attrNameLst>
                                          <p:attrName>ppt_x</p:attrName>
                                        </p:attrNameLst>
                                      </p:cBhvr>
                                      <p:tavLst>
                                        <p:tav tm="0">
                                          <p:val>
                                            <p:strVal val="#ppt_x"/>
                                          </p:val>
                                        </p:tav>
                                        <p:tav tm="100000">
                                          <p:val>
                                            <p:strVal val="#ppt_x"/>
                                          </p:val>
                                        </p:tav>
                                      </p:tavLst>
                                    </p:anim>
                                    <p:anim calcmode="lin" valueType="num">
                                      <p:cBhvr>
                                        <p:cTn id="74" dur="900" decel="100000" fill="hold"/>
                                        <p:tgtEl>
                                          <p:spTgt spid="30"/>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76" presetID="37" presetClass="entr" presetSubtype="0"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anim calcmode="lin" valueType="num">
                                      <p:cBhvr>
                                        <p:cTn id="79" dur="1000" fill="hold"/>
                                        <p:tgtEl>
                                          <p:spTgt spid="31"/>
                                        </p:tgtEl>
                                        <p:attrNameLst>
                                          <p:attrName>ppt_x</p:attrName>
                                        </p:attrNameLst>
                                      </p:cBhvr>
                                      <p:tavLst>
                                        <p:tav tm="0">
                                          <p:val>
                                            <p:strVal val="#ppt_x"/>
                                          </p:val>
                                        </p:tav>
                                        <p:tav tm="100000">
                                          <p:val>
                                            <p:strVal val="#ppt_x"/>
                                          </p:val>
                                        </p:tav>
                                      </p:tavLst>
                                    </p:anim>
                                    <p:anim calcmode="lin" valueType="num">
                                      <p:cBhvr>
                                        <p:cTn id="80" dur="900" decel="100000" fill="hold"/>
                                        <p:tgtEl>
                                          <p:spTgt spid="31"/>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82" fill="hold">
                            <p:stCondLst>
                              <p:cond delay="6000"/>
                            </p:stCondLst>
                            <p:childTnLst>
                              <p:par>
                                <p:cTn id="83" presetID="37" presetClass="exit" presetSubtype="0" fill="hold" nodeType="afterEffect">
                                  <p:stCondLst>
                                    <p:cond delay="0"/>
                                  </p:stCondLst>
                                  <p:childTnLst>
                                    <p:animEffect transition="out" filter="fade">
                                      <p:cBhvr>
                                        <p:cTn id="84" dur="1000"/>
                                        <p:tgtEl>
                                          <p:spTgt spid="11"/>
                                        </p:tgtEl>
                                      </p:cBhvr>
                                    </p:animEffect>
                                    <p:anim calcmode="lin" valueType="num">
                                      <p:cBhvr>
                                        <p:cTn id="85" dur="1000"/>
                                        <p:tgtEl>
                                          <p:spTgt spid="11"/>
                                        </p:tgtEl>
                                        <p:attrNameLst>
                                          <p:attrName>ppt_x</p:attrName>
                                        </p:attrNameLst>
                                      </p:cBhvr>
                                      <p:tavLst>
                                        <p:tav tm="0">
                                          <p:val>
                                            <p:strVal val="ppt_x"/>
                                          </p:val>
                                        </p:tav>
                                        <p:tav tm="100000">
                                          <p:val>
                                            <p:strVal val="ppt_x"/>
                                          </p:val>
                                        </p:tav>
                                      </p:tavLst>
                                    </p:anim>
                                    <p:anim calcmode="lin" valueType="num">
                                      <p:cBhvr>
                                        <p:cTn id="86" dur="100" decel="100000"/>
                                        <p:tgtEl>
                                          <p:spTgt spid="11"/>
                                        </p:tgtEl>
                                        <p:attrNameLst>
                                          <p:attrName>ppt_y</p:attrName>
                                        </p:attrNameLst>
                                      </p:cBhvr>
                                      <p:tavLst>
                                        <p:tav tm="0">
                                          <p:val>
                                            <p:strVal val="ppt_y"/>
                                          </p:val>
                                        </p:tav>
                                        <p:tav tm="100000">
                                          <p:val>
                                            <p:strVal val="ppt_y-.03"/>
                                          </p:val>
                                        </p:tav>
                                      </p:tavLst>
                                    </p:anim>
                                    <p:anim calcmode="lin" valueType="num">
                                      <p:cBhvr>
                                        <p:cTn id="87" dur="900" accel="100000">
                                          <p:stCondLst>
                                            <p:cond delay="100"/>
                                          </p:stCondLst>
                                        </p:cTn>
                                        <p:tgtEl>
                                          <p:spTgt spid="11"/>
                                        </p:tgtEl>
                                        <p:attrNameLst>
                                          <p:attrName>ppt_y</p:attrName>
                                        </p:attrNameLst>
                                      </p:cBhvr>
                                      <p:tavLst>
                                        <p:tav tm="0">
                                          <p:val>
                                            <p:strVal val="ppt_y"/>
                                          </p:val>
                                        </p:tav>
                                        <p:tav tm="100000">
                                          <p:val>
                                            <p:strVal val="ppt_y+1"/>
                                          </p:val>
                                        </p:tav>
                                      </p:tavLst>
                                    </p:anim>
                                    <p:set>
                                      <p:cBhvr>
                                        <p:cTn id="88" dur="1" fill="hold">
                                          <p:stCondLst>
                                            <p:cond delay="999"/>
                                          </p:stCondLst>
                                        </p:cTn>
                                        <p:tgtEl>
                                          <p:spTgt spid="11"/>
                                        </p:tgtEl>
                                        <p:attrNameLst>
                                          <p:attrName>style.visibility</p:attrName>
                                        </p:attrNameLst>
                                      </p:cBhvr>
                                      <p:to>
                                        <p:strVal val="hidden"/>
                                      </p:to>
                                    </p:set>
                                  </p:childTnLst>
                                </p:cTn>
                              </p:par>
                              <p:par>
                                <p:cTn id="89" presetID="37" presetClass="exit" presetSubtype="0" fill="hold" grpId="0" nodeType="withEffect">
                                  <p:stCondLst>
                                    <p:cond delay="0"/>
                                  </p:stCondLst>
                                  <p:childTnLst>
                                    <p:animEffect transition="out" filter="fade">
                                      <p:cBhvr>
                                        <p:cTn id="90" dur="1000"/>
                                        <p:tgtEl>
                                          <p:spTgt spid="27"/>
                                        </p:tgtEl>
                                      </p:cBhvr>
                                    </p:animEffect>
                                    <p:anim calcmode="lin" valueType="num">
                                      <p:cBhvr>
                                        <p:cTn id="91" dur="1000"/>
                                        <p:tgtEl>
                                          <p:spTgt spid="27"/>
                                        </p:tgtEl>
                                        <p:attrNameLst>
                                          <p:attrName>ppt_x</p:attrName>
                                        </p:attrNameLst>
                                      </p:cBhvr>
                                      <p:tavLst>
                                        <p:tav tm="0">
                                          <p:val>
                                            <p:strVal val="ppt_x"/>
                                          </p:val>
                                        </p:tav>
                                        <p:tav tm="100000">
                                          <p:val>
                                            <p:strVal val="ppt_x"/>
                                          </p:val>
                                        </p:tav>
                                      </p:tavLst>
                                    </p:anim>
                                    <p:anim calcmode="lin" valueType="num">
                                      <p:cBhvr>
                                        <p:cTn id="92" dur="100" decel="100000"/>
                                        <p:tgtEl>
                                          <p:spTgt spid="27"/>
                                        </p:tgtEl>
                                        <p:attrNameLst>
                                          <p:attrName>ppt_y</p:attrName>
                                        </p:attrNameLst>
                                      </p:cBhvr>
                                      <p:tavLst>
                                        <p:tav tm="0">
                                          <p:val>
                                            <p:strVal val="ppt_y"/>
                                          </p:val>
                                        </p:tav>
                                        <p:tav tm="100000">
                                          <p:val>
                                            <p:strVal val="ppt_y-.03"/>
                                          </p:val>
                                        </p:tav>
                                      </p:tavLst>
                                    </p:anim>
                                    <p:anim calcmode="lin" valueType="num">
                                      <p:cBhvr>
                                        <p:cTn id="93" dur="900" accel="100000">
                                          <p:stCondLst>
                                            <p:cond delay="100"/>
                                          </p:stCondLst>
                                        </p:cTn>
                                        <p:tgtEl>
                                          <p:spTgt spid="27"/>
                                        </p:tgtEl>
                                        <p:attrNameLst>
                                          <p:attrName>ppt_y</p:attrName>
                                        </p:attrNameLst>
                                      </p:cBhvr>
                                      <p:tavLst>
                                        <p:tav tm="0">
                                          <p:val>
                                            <p:strVal val="ppt_y"/>
                                          </p:val>
                                        </p:tav>
                                        <p:tav tm="100000">
                                          <p:val>
                                            <p:strVal val="ppt_y+1"/>
                                          </p:val>
                                        </p:tav>
                                      </p:tavLst>
                                    </p:anim>
                                    <p:set>
                                      <p:cBhvr>
                                        <p:cTn id="94" dur="1" fill="hold">
                                          <p:stCondLst>
                                            <p:cond delay="999"/>
                                          </p:stCondLst>
                                        </p:cTn>
                                        <p:tgtEl>
                                          <p:spTgt spid="27"/>
                                        </p:tgtEl>
                                        <p:attrNameLst>
                                          <p:attrName>style.visibility</p:attrName>
                                        </p:attrNameLst>
                                      </p:cBhvr>
                                      <p:to>
                                        <p:strVal val="hidden"/>
                                      </p:to>
                                    </p:set>
                                  </p:childTnLst>
                                </p:cTn>
                              </p:par>
                            </p:childTnLst>
                          </p:cTn>
                        </p:par>
                        <p:par>
                          <p:cTn id="95" fill="hold">
                            <p:stCondLst>
                              <p:cond delay="7000"/>
                            </p:stCondLst>
                            <p:childTnLst>
                              <p:par>
                                <p:cTn id="96" presetID="37" presetClass="entr" presetSubtype="0" fill="hold"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fade">
                                      <p:cBhvr>
                                        <p:cTn id="98" dur="1000"/>
                                        <p:tgtEl>
                                          <p:spTgt spid="32"/>
                                        </p:tgtEl>
                                      </p:cBhvr>
                                    </p:animEffect>
                                    <p:anim calcmode="lin" valueType="num">
                                      <p:cBhvr>
                                        <p:cTn id="99" dur="1000" fill="hold"/>
                                        <p:tgtEl>
                                          <p:spTgt spid="32"/>
                                        </p:tgtEl>
                                        <p:attrNameLst>
                                          <p:attrName>ppt_x</p:attrName>
                                        </p:attrNameLst>
                                      </p:cBhvr>
                                      <p:tavLst>
                                        <p:tav tm="0">
                                          <p:val>
                                            <p:strVal val="#ppt_x"/>
                                          </p:val>
                                        </p:tav>
                                        <p:tav tm="100000">
                                          <p:val>
                                            <p:strVal val="#ppt_x"/>
                                          </p:val>
                                        </p:tav>
                                      </p:tavLst>
                                    </p:anim>
                                    <p:anim calcmode="lin" valueType="num">
                                      <p:cBhvr>
                                        <p:cTn id="100" dur="900" decel="100000" fill="hold"/>
                                        <p:tgtEl>
                                          <p:spTgt spid="32"/>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par>
                                <p:cTn id="102" presetID="37" presetClass="entr" presetSubtype="0"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1000"/>
                                        <p:tgtEl>
                                          <p:spTgt spid="33"/>
                                        </p:tgtEl>
                                      </p:cBhvr>
                                    </p:animEffect>
                                    <p:anim calcmode="lin" valueType="num">
                                      <p:cBhvr>
                                        <p:cTn id="105" dur="1000" fill="hold"/>
                                        <p:tgtEl>
                                          <p:spTgt spid="33"/>
                                        </p:tgtEl>
                                        <p:attrNameLst>
                                          <p:attrName>ppt_x</p:attrName>
                                        </p:attrNameLst>
                                      </p:cBhvr>
                                      <p:tavLst>
                                        <p:tav tm="0">
                                          <p:val>
                                            <p:strVal val="#ppt_x"/>
                                          </p:val>
                                        </p:tav>
                                        <p:tav tm="100000">
                                          <p:val>
                                            <p:strVal val="#ppt_x"/>
                                          </p:val>
                                        </p:tav>
                                      </p:tavLst>
                                    </p:anim>
                                    <p:anim calcmode="lin" valueType="num">
                                      <p:cBhvr>
                                        <p:cTn id="106" dur="900" decel="100000" fill="hold"/>
                                        <p:tgtEl>
                                          <p:spTgt spid="33"/>
                                        </p:tgtEl>
                                        <p:attrNameLst>
                                          <p:attrName>ppt_y</p:attrName>
                                        </p:attrNameLst>
                                      </p:cBhvr>
                                      <p:tavLst>
                                        <p:tav tm="0">
                                          <p:val>
                                            <p:strVal val="#ppt_y+1"/>
                                          </p:val>
                                        </p:tav>
                                        <p:tav tm="100000">
                                          <p:val>
                                            <p:strVal val="#ppt_y-.03"/>
                                          </p:val>
                                        </p:tav>
                                      </p:tavLst>
                                    </p:anim>
                                    <p:anim calcmode="lin" valueType="num">
                                      <p:cBhvr>
                                        <p:cTn id="10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par>
                          <p:cTn id="108" fill="hold">
                            <p:stCondLst>
                              <p:cond delay="8000"/>
                            </p:stCondLst>
                            <p:childTnLst>
                              <p:par>
                                <p:cTn id="109" presetID="37" presetClass="exit" presetSubtype="0" fill="hold" nodeType="afterEffect">
                                  <p:stCondLst>
                                    <p:cond delay="0"/>
                                  </p:stCondLst>
                                  <p:childTnLst>
                                    <p:animEffect transition="out" filter="fade">
                                      <p:cBhvr>
                                        <p:cTn id="110" dur="1000"/>
                                        <p:tgtEl>
                                          <p:spTgt spid="12"/>
                                        </p:tgtEl>
                                      </p:cBhvr>
                                    </p:animEffect>
                                    <p:anim calcmode="lin" valueType="num">
                                      <p:cBhvr>
                                        <p:cTn id="111" dur="1000"/>
                                        <p:tgtEl>
                                          <p:spTgt spid="12"/>
                                        </p:tgtEl>
                                        <p:attrNameLst>
                                          <p:attrName>ppt_x</p:attrName>
                                        </p:attrNameLst>
                                      </p:cBhvr>
                                      <p:tavLst>
                                        <p:tav tm="0">
                                          <p:val>
                                            <p:strVal val="ppt_x"/>
                                          </p:val>
                                        </p:tav>
                                        <p:tav tm="100000">
                                          <p:val>
                                            <p:strVal val="ppt_x"/>
                                          </p:val>
                                        </p:tav>
                                      </p:tavLst>
                                    </p:anim>
                                    <p:anim calcmode="lin" valueType="num">
                                      <p:cBhvr>
                                        <p:cTn id="112" dur="100" decel="100000"/>
                                        <p:tgtEl>
                                          <p:spTgt spid="12"/>
                                        </p:tgtEl>
                                        <p:attrNameLst>
                                          <p:attrName>ppt_y</p:attrName>
                                        </p:attrNameLst>
                                      </p:cBhvr>
                                      <p:tavLst>
                                        <p:tav tm="0">
                                          <p:val>
                                            <p:strVal val="ppt_y"/>
                                          </p:val>
                                        </p:tav>
                                        <p:tav tm="100000">
                                          <p:val>
                                            <p:strVal val="ppt_y-.03"/>
                                          </p:val>
                                        </p:tav>
                                      </p:tavLst>
                                    </p:anim>
                                    <p:anim calcmode="lin" valueType="num">
                                      <p:cBhvr>
                                        <p:cTn id="113" dur="900" accel="100000">
                                          <p:stCondLst>
                                            <p:cond delay="100"/>
                                          </p:stCondLst>
                                        </p:cTn>
                                        <p:tgtEl>
                                          <p:spTgt spid="12"/>
                                        </p:tgtEl>
                                        <p:attrNameLst>
                                          <p:attrName>ppt_y</p:attrName>
                                        </p:attrNameLst>
                                      </p:cBhvr>
                                      <p:tavLst>
                                        <p:tav tm="0">
                                          <p:val>
                                            <p:strVal val="ppt_y"/>
                                          </p:val>
                                        </p:tav>
                                        <p:tav tm="100000">
                                          <p:val>
                                            <p:strVal val="ppt_y+1"/>
                                          </p:val>
                                        </p:tav>
                                      </p:tavLst>
                                    </p:anim>
                                    <p:set>
                                      <p:cBhvr>
                                        <p:cTn id="114" dur="1" fill="hold">
                                          <p:stCondLst>
                                            <p:cond delay="999"/>
                                          </p:stCondLst>
                                        </p:cTn>
                                        <p:tgtEl>
                                          <p:spTgt spid="12"/>
                                        </p:tgtEl>
                                        <p:attrNameLst>
                                          <p:attrName>style.visibility</p:attrName>
                                        </p:attrNameLst>
                                      </p:cBhvr>
                                      <p:to>
                                        <p:strVal val="hidden"/>
                                      </p:to>
                                    </p:set>
                                  </p:childTnLst>
                                </p:cTn>
                              </p:par>
                              <p:par>
                                <p:cTn id="115" presetID="37" presetClass="exit" presetSubtype="0" fill="hold" grpId="0" nodeType="withEffect">
                                  <p:stCondLst>
                                    <p:cond delay="0"/>
                                  </p:stCondLst>
                                  <p:childTnLst>
                                    <p:animEffect transition="out" filter="fade">
                                      <p:cBhvr>
                                        <p:cTn id="116" dur="1000"/>
                                        <p:tgtEl>
                                          <p:spTgt spid="28"/>
                                        </p:tgtEl>
                                      </p:cBhvr>
                                    </p:animEffect>
                                    <p:anim calcmode="lin" valueType="num">
                                      <p:cBhvr>
                                        <p:cTn id="117" dur="1000"/>
                                        <p:tgtEl>
                                          <p:spTgt spid="28"/>
                                        </p:tgtEl>
                                        <p:attrNameLst>
                                          <p:attrName>ppt_x</p:attrName>
                                        </p:attrNameLst>
                                      </p:cBhvr>
                                      <p:tavLst>
                                        <p:tav tm="0">
                                          <p:val>
                                            <p:strVal val="ppt_x"/>
                                          </p:val>
                                        </p:tav>
                                        <p:tav tm="100000">
                                          <p:val>
                                            <p:strVal val="ppt_x"/>
                                          </p:val>
                                        </p:tav>
                                      </p:tavLst>
                                    </p:anim>
                                    <p:anim calcmode="lin" valueType="num">
                                      <p:cBhvr>
                                        <p:cTn id="118" dur="100" decel="100000"/>
                                        <p:tgtEl>
                                          <p:spTgt spid="28"/>
                                        </p:tgtEl>
                                        <p:attrNameLst>
                                          <p:attrName>ppt_y</p:attrName>
                                        </p:attrNameLst>
                                      </p:cBhvr>
                                      <p:tavLst>
                                        <p:tav tm="0">
                                          <p:val>
                                            <p:strVal val="ppt_y"/>
                                          </p:val>
                                        </p:tav>
                                        <p:tav tm="100000">
                                          <p:val>
                                            <p:strVal val="ppt_y-.03"/>
                                          </p:val>
                                        </p:tav>
                                      </p:tavLst>
                                    </p:anim>
                                    <p:anim calcmode="lin" valueType="num">
                                      <p:cBhvr>
                                        <p:cTn id="119" dur="900" accel="100000">
                                          <p:stCondLst>
                                            <p:cond delay="100"/>
                                          </p:stCondLst>
                                        </p:cTn>
                                        <p:tgtEl>
                                          <p:spTgt spid="28"/>
                                        </p:tgtEl>
                                        <p:attrNameLst>
                                          <p:attrName>ppt_y</p:attrName>
                                        </p:attrNameLst>
                                      </p:cBhvr>
                                      <p:tavLst>
                                        <p:tav tm="0">
                                          <p:val>
                                            <p:strVal val="ppt_y"/>
                                          </p:val>
                                        </p:tav>
                                        <p:tav tm="100000">
                                          <p:val>
                                            <p:strVal val="ppt_y+1"/>
                                          </p:val>
                                        </p:tav>
                                      </p:tavLst>
                                    </p:anim>
                                    <p:set>
                                      <p:cBhvr>
                                        <p:cTn id="120" dur="1" fill="hold">
                                          <p:stCondLst>
                                            <p:cond delay="999"/>
                                          </p:stCondLst>
                                        </p:cTn>
                                        <p:tgtEl>
                                          <p:spTgt spid="28"/>
                                        </p:tgtEl>
                                        <p:attrNameLst>
                                          <p:attrName>style.visibility</p:attrName>
                                        </p:attrNameLst>
                                      </p:cBhvr>
                                      <p:to>
                                        <p:strVal val="hidden"/>
                                      </p:to>
                                    </p:set>
                                  </p:childTnLst>
                                </p:cTn>
                              </p:par>
                            </p:childTnLst>
                          </p:cTn>
                        </p:par>
                        <p:par>
                          <p:cTn id="121" fill="hold">
                            <p:stCondLst>
                              <p:cond delay="9000"/>
                            </p:stCondLst>
                            <p:childTnLst>
                              <p:par>
                                <p:cTn id="122" presetID="37" presetClass="entr" presetSubtype="0" fill="hold" nodeType="afterEffect">
                                  <p:stCondLst>
                                    <p:cond delay="0"/>
                                  </p:stCondLst>
                                  <p:childTnLst>
                                    <p:set>
                                      <p:cBhvr>
                                        <p:cTn id="123" dur="1" fill="hold">
                                          <p:stCondLst>
                                            <p:cond delay="0"/>
                                          </p:stCondLst>
                                        </p:cTn>
                                        <p:tgtEl>
                                          <p:spTgt spid="34"/>
                                        </p:tgtEl>
                                        <p:attrNameLst>
                                          <p:attrName>style.visibility</p:attrName>
                                        </p:attrNameLst>
                                      </p:cBhvr>
                                      <p:to>
                                        <p:strVal val="visible"/>
                                      </p:to>
                                    </p:set>
                                    <p:animEffect transition="in" filter="fade">
                                      <p:cBhvr>
                                        <p:cTn id="124" dur="1000"/>
                                        <p:tgtEl>
                                          <p:spTgt spid="34"/>
                                        </p:tgtEl>
                                      </p:cBhvr>
                                    </p:animEffect>
                                    <p:anim calcmode="lin" valueType="num">
                                      <p:cBhvr>
                                        <p:cTn id="125" dur="1000" fill="hold"/>
                                        <p:tgtEl>
                                          <p:spTgt spid="34"/>
                                        </p:tgtEl>
                                        <p:attrNameLst>
                                          <p:attrName>ppt_x</p:attrName>
                                        </p:attrNameLst>
                                      </p:cBhvr>
                                      <p:tavLst>
                                        <p:tav tm="0">
                                          <p:val>
                                            <p:strVal val="#ppt_x"/>
                                          </p:val>
                                        </p:tav>
                                        <p:tav tm="100000">
                                          <p:val>
                                            <p:strVal val="#ppt_x"/>
                                          </p:val>
                                        </p:tav>
                                      </p:tavLst>
                                    </p:anim>
                                    <p:anim calcmode="lin" valueType="num">
                                      <p:cBhvr>
                                        <p:cTn id="126" dur="900" decel="100000" fill="hold"/>
                                        <p:tgtEl>
                                          <p:spTgt spid="34"/>
                                        </p:tgtEl>
                                        <p:attrNameLst>
                                          <p:attrName>ppt_y</p:attrName>
                                        </p:attrNameLst>
                                      </p:cBhvr>
                                      <p:tavLst>
                                        <p:tav tm="0">
                                          <p:val>
                                            <p:strVal val="#ppt_y+1"/>
                                          </p:val>
                                        </p:tav>
                                        <p:tav tm="100000">
                                          <p:val>
                                            <p:strVal val="#ppt_y-.03"/>
                                          </p:val>
                                        </p:tav>
                                      </p:tavLst>
                                    </p:anim>
                                    <p:anim calcmode="lin" valueType="num">
                                      <p:cBhvr>
                                        <p:cTn id="127"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128" presetID="37" presetClass="entr" presetSubtype="0" fill="hold" grpId="0" nodeType="withEffect">
                                  <p:stCondLst>
                                    <p:cond delay="0"/>
                                  </p:stCondLst>
                                  <p:childTnLst>
                                    <p:set>
                                      <p:cBhvr>
                                        <p:cTn id="129" dur="1" fill="hold">
                                          <p:stCondLst>
                                            <p:cond delay="0"/>
                                          </p:stCondLst>
                                        </p:cTn>
                                        <p:tgtEl>
                                          <p:spTgt spid="35"/>
                                        </p:tgtEl>
                                        <p:attrNameLst>
                                          <p:attrName>style.visibility</p:attrName>
                                        </p:attrNameLst>
                                      </p:cBhvr>
                                      <p:to>
                                        <p:strVal val="visible"/>
                                      </p:to>
                                    </p:set>
                                    <p:animEffect transition="in" filter="fade">
                                      <p:cBhvr>
                                        <p:cTn id="130" dur="1000"/>
                                        <p:tgtEl>
                                          <p:spTgt spid="35"/>
                                        </p:tgtEl>
                                      </p:cBhvr>
                                    </p:animEffect>
                                    <p:anim calcmode="lin" valueType="num">
                                      <p:cBhvr>
                                        <p:cTn id="131" dur="1000" fill="hold"/>
                                        <p:tgtEl>
                                          <p:spTgt spid="35"/>
                                        </p:tgtEl>
                                        <p:attrNameLst>
                                          <p:attrName>ppt_x</p:attrName>
                                        </p:attrNameLst>
                                      </p:cBhvr>
                                      <p:tavLst>
                                        <p:tav tm="0">
                                          <p:val>
                                            <p:strVal val="#ppt_x"/>
                                          </p:val>
                                        </p:tav>
                                        <p:tav tm="100000">
                                          <p:val>
                                            <p:strVal val="#ppt_x"/>
                                          </p:val>
                                        </p:tav>
                                      </p:tavLst>
                                    </p:anim>
                                    <p:anim calcmode="lin" valueType="num">
                                      <p:cBhvr>
                                        <p:cTn id="132" dur="900" decel="100000" fill="hold"/>
                                        <p:tgtEl>
                                          <p:spTgt spid="35"/>
                                        </p:tgtEl>
                                        <p:attrNameLst>
                                          <p:attrName>ppt_y</p:attrName>
                                        </p:attrNameLst>
                                      </p:cBhvr>
                                      <p:tavLst>
                                        <p:tav tm="0">
                                          <p:val>
                                            <p:strVal val="#ppt_y+1"/>
                                          </p:val>
                                        </p:tav>
                                        <p:tav tm="100000">
                                          <p:val>
                                            <p:strVal val="#ppt_y-.03"/>
                                          </p:val>
                                        </p:tav>
                                      </p:tavLst>
                                    </p:anim>
                                    <p:anim calcmode="lin" valueType="num">
                                      <p:cBhvr>
                                        <p:cTn id="13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134" fill="hold">
                            <p:stCondLst>
                              <p:cond delay="10000"/>
                            </p:stCondLst>
                            <p:childTnLst>
                              <p:par>
                                <p:cTn id="135" presetID="37" presetClass="exit" presetSubtype="0" fill="hold" nodeType="afterEffect">
                                  <p:stCondLst>
                                    <p:cond delay="0"/>
                                  </p:stCondLst>
                                  <p:childTnLst>
                                    <p:animEffect transition="out" filter="fade">
                                      <p:cBhvr>
                                        <p:cTn id="136" dur="1000"/>
                                        <p:tgtEl>
                                          <p:spTgt spid="13"/>
                                        </p:tgtEl>
                                      </p:cBhvr>
                                    </p:animEffect>
                                    <p:anim calcmode="lin" valueType="num">
                                      <p:cBhvr>
                                        <p:cTn id="137" dur="1000"/>
                                        <p:tgtEl>
                                          <p:spTgt spid="13"/>
                                        </p:tgtEl>
                                        <p:attrNameLst>
                                          <p:attrName>ppt_x</p:attrName>
                                        </p:attrNameLst>
                                      </p:cBhvr>
                                      <p:tavLst>
                                        <p:tav tm="0">
                                          <p:val>
                                            <p:strVal val="ppt_x"/>
                                          </p:val>
                                        </p:tav>
                                        <p:tav tm="100000">
                                          <p:val>
                                            <p:strVal val="ppt_x"/>
                                          </p:val>
                                        </p:tav>
                                      </p:tavLst>
                                    </p:anim>
                                    <p:anim calcmode="lin" valueType="num">
                                      <p:cBhvr>
                                        <p:cTn id="138" dur="100" decel="100000"/>
                                        <p:tgtEl>
                                          <p:spTgt spid="13"/>
                                        </p:tgtEl>
                                        <p:attrNameLst>
                                          <p:attrName>ppt_y</p:attrName>
                                        </p:attrNameLst>
                                      </p:cBhvr>
                                      <p:tavLst>
                                        <p:tav tm="0">
                                          <p:val>
                                            <p:strVal val="ppt_y"/>
                                          </p:val>
                                        </p:tav>
                                        <p:tav tm="100000">
                                          <p:val>
                                            <p:strVal val="ppt_y-.03"/>
                                          </p:val>
                                        </p:tav>
                                      </p:tavLst>
                                    </p:anim>
                                    <p:anim calcmode="lin" valueType="num">
                                      <p:cBhvr>
                                        <p:cTn id="139" dur="900" accel="100000">
                                          <p:stCondLst>
                                            <p:cond delay="100"/>
                                          </p:stCondLst>
                                        </p:cTn>
                                        <p:tgtEl>
                                          <p:spTgt spid="13"/>
                                        </p:tgtEl>
                                        <p:attrNameLst>
                                          <p:attrName>ppt_y</p:attrName>
                                        </p:attrNameLst>
                                      </p:cBhvr>
                                      <p:tavLst>
                                        <p:tav tm="0">
                                          <p:val>
                                            <p:strVal val="ppt_y"/>
                                          </p:val>
                                        </p:tav>
                                        <p:tav tm="100000">
                                          <p:val>
                                            <p:strVal val="ppt_y+1"/>
                                          </p:val>
                                        </p:tav>
                                      </p:tavLst>
                                    </p:anim>
                                    <p:set>
                                      <p:cBhvr>
                                        <p:cTn id="140" dur="1" fill="hold">
                                          <p:stCondLst>
                                            <p:cond delay="999"/>
                                          </p:stCondLst>
                                        </p:cTn>
                                        <p:tgtEl>
                                          <p:spTgt spid="13"/>
                                        </p:tgtEl>
                                        <p:attrNameLst>
                                          <p:attrName>style.visibility</p:attrName>
                                        </p:attrNameLst>
                                      </p:cBhvr>
                                      <p:to>
                                        <p:strVal val="hidden"/>
                                      </p:to>
                                    </p:set>
                                  </p:childTnLst>
                                </p:cTn>
                              </p:par>
                              <p:par>
                                <p:cTn id="141" presetID="37" presetClass="exit" presetSubtype="0" fill="hold" grpId="0" nodeType="withEffect">
                                  <p:stCondLst>
                                    <p:cond delay="0"/>
                                  </p:stCondLst>
                                  <p:childTnLst>
                                    <p:animEffect transition="out" filter="fade">
                                      <p:cBhvr>
                                        <p:cTn id="142" dur="1000"/>
                                        <p:tgtEl>
                                          <p:spTgt spid="29"/>
                                        </p:tgtEl>
                                      </p:cBhvr>
                                    </p:animEffect>
                                    <p:anim calcmode="lin" valueType="num">
                                      <p:cBhvr>
                                        <p:cTn id="143" dur="1000"/>
                                        <p:tgtEl>
                                          <p:spTgt spid="29"/>
                                        </p:tgtEl>
                                        <p:attrNameLst>
                                          <p:attrName>ppt_x</p:attrName>
                                        </p:attrNameLst>
                                      </p:cBhvr>
                                      <p:tavLst>
                                        <p:tav tm="0">
                                          <p:val>
                                            <p:strVal val="ppt_x"/>
                                          </p:val>
                                        </p:tav>
                                        <p:tav tm="100000">
                                          <p:val>
                                            <p:strVal val="ppt_x"/>
                                          </p:val>
                                        </p:tav>
                                      </p:tavLst>
                                    </p:anim>
                                    <p:anim calcmode="lin" valueType="num">
                                      <p:cBhvr>
                                        <p:cTn id="144" dur="100" decel="100000"/>
                                        <p:tgtEl>
                                          <p:spTgt spid="29"/>
                                        </p:tgtEl>
                                        <p:attrNameLst>
                                          <p:attrName>ppt_y</p:attrName>
                                        </p:attrNameLst>
                                      </p:cBhvr>
                                      <p:tavLst>
                                        <p:tav tm="0">
                                          <p:val>
                                            <p:strVal val="ppt_y"/>
                                          </p:val>
                                        </p:tav>
                                        <p:tav tm="100000">
                                          <p:val>
                                            <p:strVal val="ppt_y-.03"/>
                                          </p:val>
                                        </p:tav>
                                      </p:tavLst>
                                    </p:anim>
                                    <p:anim calcmode="lin" valueType="num">
                                      <p:cBhvr>
                                        <p:cTn id="145" dur="900" accel="100000">
                                          <p:stCondLst>
                                            <p:cond delay="100"/>
                                          </p:stCondLst>
                                        </p:cTn>
                                        <p:tgtEl>
                                          <p:spTgt spid="29"/>
                                        </p:tgtEl>
                                        <p:attrNameLst>
                                          <p:attrName>ppt_y</p:attrName>
                                        </p:attrNameLst>
                                      </p:cBhvr>
                                      <p:tavLst>
                                        <p:tav tm="0">
                                          <p:val>
                                            <p:strVal val="ppt_y"/>
                                          </p:val>
                                        </p:tav>
                                        <p:tav tm="100000">
                                          <p:val>
                                            <p:strVal val="ppt_y+1"/>
                                          </p:val>
                                        </p:tav>
                                      </p:tavLst>
                                    </p:anim>
                                    <p:set>
                                      <p:cBhvr>
                                        <p:cTn id="146" dur="1" fill="hold">
                                          <p:stCondLst>
                                            <p:cond delay="999"/>
                                          </p:stCondLst>
                                        </p:cTn>
                                        <p:tgtEl>
                                          <p:spTgt spid="29"/>
                                        </p:tgtEl>
                                        <p:attrNameLst>
                                          <p:attrName>style.visibility</p:attrName>
                                        </p:attrNameLst>
                                      </p:cBhvr>
                                      <p:to>
                                        <p:strVal val="hidden"/>
                                      </p:to>
                                    </p:set>
                                  </p:childTnLst>
                                </p:cTn>
                              </p:par>
                            </p:childTnLst>
                          </p:cTn>
                        </p:par>
                        <p:par>
                          <p:cTn id="147" fill="hold">
                            <p:stCondLst>
                              <p:cond delay="11000"/>
                            </p:stCondLst>
                            <p:childTnLst>
                              <p:par>
                                <p:cTn id="148" presetID="37" presetClass="entr" presetSubtype="0" fill="hold" nodeType="afterEffect">
                                  <p:stCondLst>
                                    <p:cond delay="0"/>
                                  </p:stCondLst>
                                  <p:childTnLst>
                                    <p:set>
                                      <p:cBhvr>
                                        <p:cTn id="149" dur="1" fill="hold">
                                          <p:stCondLst>
                                            <p:cond delay="0"/>
                                          </p:stCondLst>
                                        </p:cTn>
                                        <p:tgtEl>
                                          <p:spTgt spid="36"/>
                                        </p:tgtEl>
                                        <p:attrNameLst>
                                          <p:attrName>style.visibility</p:attrName>
                                        </p:attrNameLst>
                                      </p:cBhvr>
                                      <p:to>
                                        <p:strVal val="visible"/>
                                      </p:to>
                                    </p:set>
                                    <p:animEffect transition="in" filter="fade">
                                      <p:cBhvr>
                                        <p:cTn id="150" dur="1000"/>
                                        <p:tgtEl>
                                          <p:spTgt spid="36"/>
                                        </p:tgtEl>
                                      </p:cBhvr>
                                    </p:animEffect>
                                    <p:anim calcmode="lin" valueType="num">
                                      <p:cBhvr>
                                        <p:cTn id="151" dur="1000" fill="hold"/>
                                        <p:tgtEl>
                                          <p:spTgt spid="36"/>
                                        </p:tgtEl>
                                        <p:attrNameLst>
                                          <p:attrName>ppt_x</p:attrName>
                                        </p:attrNameLst>
                                      </p:cBhvr>
                                      <p:tavLst>
                                        <p:tav tm="0">
                                          <p:val>
                                            <p:strVal val="#ppt_x"/>
                                          </p:val>
                                        </p:tav>
                                        <p:tav tm="100000">
                                          <p:val>
                                            <p:strVal val="#ppt_x"/>
                                          </p:val>
                                        </p:tav>
                                      </p:tavLst>
                                    </p:anim>
                                    <p:anim calcmode="lin" valueType="num">
                                      <p:cBhvr>
                                        <p:cTn id="152" dur="900" decel="100000" fill="hold"/>
                                        <p:tgtEl>
                                          <p:spTgt spid="36"/>
                                        </p:tgtEl>
                                        <p:attrNameLst>
                                          <p:attrName>ppt_y</p:attrName>
                                        </p:attrNameLst>
                                      </p:cBhvr>
                                      <p:tavLst>
                                        <p:tav tm="0">
                                          <p:val>
                                            <p:strVal val="#ppt_y+1"/>
                                          </p:val>
                                        </p:tav>
                                        <p:tav tm="100000">
                                          <p:val>
                                            <p:strVal val="#ppt_y-.03"/>
                                          </p:val>
                                        </p:tav>
                                      </p:tavLst>
                                    </p:anim>
                                    <p:anim calcmode="lin" valueType="num">
                                      <p:cBhvr>
                                        <p:cTn id="153"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154" presetID="37" presetClass="entr" presetSubtype="0" fill="hold" grpId="0" nodeType="withEffect">
                                  <p:stCondLst>
                                    <p:cond delay="0"/>
                                  </p:stCondLst>
                                  <p:childTnLst>
                                    <p:set>
                                      <p:cBhvr>
                                        <p:cTn id="155" dur="1" fill="hold">
                                          <p:stCondLst>
                                            <p:cond delay="0"/>
                                          </p:stCondLst>
                                        </p:cTn>
                                        <p:tgtEl>
                                          <p:spTgt spid="37"/>
                                        </p:tgtEl>
                                        <p:attrNameLst>
                                          <p:attrName>style.visibility</p:attrName>
                                        </p:attrNameLst>
                                      </p:cBhvr>
                                      <p:to>
                                        <p:strVal val="visible"/>
                                      </p:to>
                                    </p:set>
                                    <p:animEffect transition="in" filter="fade">
                                      <p:cBhvr>
                                        <p:cTn id="156" dur="1000"/>
                                        <p:tgtEl>
                                          <p:spTgt spid="37"/>
                                        </p:tgtEl>
                                      </p:cBhvr>
                                    </p:animEffect>
                                    <p:anim calcmode="lin" valueType="num">
                                      <p:cBhvr>
                                        <p:cTn id="157" dur="1000" fill="hold"/>
                                        <p:tgtEl>
                                          <p:spTgt spid="37"/>
                                        </p:tgtEl>
                                        <p:attrNameLst>
                                          <p:attrName>ppt_x</p:attrName>
                                        </p:attrNameLst>
                                      </p:cBhvr>
                                      <p:tavLst>
                                        <p:tav tm="0">
                                          <p:val>
                                            <p:strVal val="#ppt_x"/>
                                          </p:val>
                                        </p:tav>
                                        <p:tav tm="100000">
                                          <p:val>
                                            <p:strVal val="#ppt_x"/>
                                          </p:val>
                                        </p:tav>
                                      </p:tavLst>
                                    </p:anim>
                                    <p:anim calcmode="lin" valueType="num">
                                      <p:cBhvr>
                                        <p:cTn id="158" dur="900" decel="100000" fill="hold"/>
                                        <p:tgtEl>
                                          <p:spTgt spid="37"/>
                                        </p:tgtEl>
                                        <p:attrNameLst>
                                          <p:attrName>ppt_y</p:attrName>
                                        </p:attrNameLst>
                                      </p:cBhvr>
                                      <p:tavLst>
                                        <p:tav tm="0">
                                          <p:val>
                                            <p:strVal val="#ppt_y+1"/>
                                          </p:val>
                                        </p:tav>
                                        <p:tav tm="100000">
                                          <p:val>
                                            <p:strVal val="#ppt_y-.03"/>
                                          </p:val>
                                        </p:tav>
                                      </p:tavLst>
                                    </p:anim>
                                    <p:anim calcmode="lin" valueType="num">
                                      <p:cBhvr>
                                        <p:cTn id="159"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par>
                          <p:cTn id="160" fill="hold">
                            <p:stCondLst>
                              <p:cond delay="12000"/>
                            </p:stCondLst>
                            <p:childTnLst>
                              <p:par>
                                <p:cTn id="161" presetID="1" presetClass="exit" presetSubtype="0" fill="hold" grpId="0" nodeType="afterEffect">
                                  <p:stCondLst>
                                    <p:cond delay="0"/>
                                  </p:stCondLst>
                                  <p:childTnLst>
                                    <p:set>
                                      <p:cBhvr>
                                        <p:cTn id="162" dur="1" fill="hold">
                                          <p:stCondLst>
                                            <p:cond delay="0"/>
                                          </p:stCondLst>
                                        </p:cTn>
                                        <p:tgtEl>
                                          <p:spTgt spid="5"/>
                                        </p:tgtEl>
                                        <p:attrNameLst>
                                          <p:attrName>style.visibility</p:attrName>
                                        </p:attrNameLst>
                                      </p:cBhvr>
                                      <p:to>
                                        <p:strVal val="hidden"/>
                                      </p:to>
                                    </p:set>
                                  </p:childTnLst>
                                </p:cTn>
                              </p:par>
                            </p:childTnLst>
                          </p:cTn>
                        </p:par>
                        <p:par>
                          <p:cTn id="163" fill="hold">
                            <p:stCondLst>
                              <p:cond delay="12000"/>
                            </p:stCondLst>
                            <p:childTnLst>
                              <p:par>
                                <p:cTn id="164" presetID="1" presetClass="entr" presetSubtype="0" fill="hold" grpId="0" nodeType="afterEffect">
                                  <p:stCondLst>
                                    <p:cond delay="0"/>
                                  </p:stCondLst>
                                  <p:childTnLst>
                                    <p:set>
                                      <p:cBhvr>
                                        <p:cTn id="165"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P spid="25" grpId="1"/>
      <p:bldP spid="26" grpId="1"/>
      <p:bldP spid="27" grpId="0"/>
      <p:bldP spid="28" grpId="0"/>
      <p:bldP spid="29" grpId="0"/>
      <p:bldP spid="22" grpId="0"/>
      <p:bldP spid="24" grpId="0"/>
      <p:bldP spid="31" grpId="0"/>
      <p:bldP spid="33" grpId="0"/>
      <p:bldP spid="35" grpId="0"/>
      <p:bldP spid="37" grpId="0"/>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 additional </a:t>
            </a:r>
            <a:r>
              <a:rPr lang="en-US" dirty="0" err="1" smtClean="0"/>
              <a:t>VDevs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More hard disks can be added to a </a:t>
            </a:r>
            <a:r>
              <a:rPr lang="en-US" dirty="0" err="1" smtClean="0"/>
              <a:t>zpool</a:t>
            </a:r>
            <a:r>
              <a:rPr lang="en-US" dirty="0" smtClean="0"/>
              <a:t> by adding another </a:t>
            </a:r>
            <a:r>
              <a:rPr lang="en-US" dirty="0" err="1" smtClean="0"/>
              <a:t>VDev</a:t>
            </a:r>
            <a:r>
              <a:rPr lang="en-US" dirty="0" smtClean="0"/>
              <a:t>.</a:t>
            </a:r>
          </a:p>
          <a:p>
            <a:r>
              <a:rPr lang="en-US" dirty="0" smtClean="0"/>
              <a:t>The new </a:t>
            </a:r>
            <a:r>
              <a:rPr lang="en-US" dirty="0" err="1" smtClean="0"/>
              <a:t>VDev</a:t>
            </a:r>
            <a:r>
              <a:rPr lang="en-US" dirty="0" smtClean="0"/>
              <a:t> </a:t>
            </a:r>
            <a:r>
              <a:rPr lang="en-US" u="sng" dirty="0" smtClean="0"/>
              <a:t>can</a:t>
            </a:r>
            <a:r>
              <a:rPr lang="en-US" dirty="0" smtClean="0"/>
              <a:t> use a different size hard drive and even a different number of hard drives than the old </a:t>
            </a:r>
            <a:r>
              <a:rPr lang="en-US" dirty="0" err="1" smtClean="0"/>
              <a:t>VDev</a:t>
            </a:r>
            <a:r>
              <a:rPr lang="en-US" dirty="0" smtClean="0"/>
              <a:t>. It is recommended that they have the same number of disks though.</a:t>
            </a:r>
          </a:p>
          <a:p>
            <a:r>
              <a:rPr lang="en-US" dirty="0" smtClean="0"/>
              <a:t>The new </a:t>
            </a:r>
            <a:r>
              <a:rPr lang="en-US" dirty="0" err="1" smtClean="0"/>
              <a:t>VDev</a:t>
            </a:r>
            <a:r>
              <a:rPr lang="en-US" dirty="0" smtClean="0"/>
              <a:t> does not have to have the same characteristics(mirror,Z1,Z2, etc.), however it is highly recommended.</a:t>
            </a:r>
          </a:p>
          <a:p>
            <a:r>
              <a:rPr lang="en-US" dirty="0" err="1" smtClean="0"/>
              <a:t>VDevs</a:t>
            </a:r>
            <a:r>
              <a:rPr lang="en-US" dirty="0" smtClean="0"/>
              <a:t> cannot be removed from a </a:t>
            </a:r>
            <a:r>
              <a:rPr lang="en-US" dirty="0" err="1" smtClean="0"/>
              <a:t>zpool</a:t>
            </a:r>
            <a:r>
              <a:rPr lang="en-US" dirty="0" smtClean="0"/>
              <a:t> after they have been added, even if you “just” added it on accident.  You should be absolutely 100% sure you are doing what you want to do before adding </a:t>
            </a:r>
            <a:r>
              <a:rPr lang="en-US" dirty="0" err="1" smtClean="0"/>
              <a:t>VDevs</a:t>
            </a:r>
            <a:r>
              <a:rPr lang="en-US" dirty="0" smtClean="0"/>
              <a:t>.  If you aren’t sure, test it in a VM to be sure you understand what you are doing.  </a:t>
            </a:r>
            <a:r>
              <a:rPr lang="en-US" u="sng" dirty="0" smtClean="0"/>
              <a:t>There is no undo!</a:t>
            </a:r>
            <a:endParaRPr lang="en-US" u="sng"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6</a:t>
            </a:r>
            <a:endParaRPr lang="en-US" dirty="0"/>
          </a:p>
        </p:txBody>
      </p:sp>
      <p:sp>
        <p:nvSpPr>
          <p:cNvPr id="3" name="Content Placeholder 2"/>
          <p:cNvSpPr>
            <a:spLocks noGrp="1"/>
          </p:cNvSpPr>
          <p:nvPr>
            <p:ph idx="1"/>
          </p:nvPr>
        </p:nvSpPr>
        <p:spPr/>
        <p:txBody>
          <a:bodyPr/>
          <a:lstStyle/>
          <a:p>
            <a:r>
              <a:rPr lang="en-US" dirty="0" smtClean="0"/>
              <a:t>Click to watch the animation.</a:t>
            </a:r>
            <a:endParaRPr lang="en-US" dirty="0"/>
          </a:p>
        </p:txBody>
      </p:sp>
      <p:sp>
        <p:nvSpPr>
          <p:cNvPr id="4" name="Rectangle 3"/>
          <p:cNvSpPr/>
          <p:nvPr/>
        </p:nvSpPr>
        <p:spPr>
          <a:xfrm>
            <a:off x="228600" y="2819400"/>
            <a:ext cx="8763000" cy="396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6" name="Rectangle 5"/>
          <p:cNvSpPr/>
          <p:nvPr/>
        </p:nvSpPr>
        <p:spPr>
          <a:xfrm>
            <a:off x="533400" y="3276600"/>
            <a:ext cx="81534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7" name="Picture 2"/>
          <p:cNvPicPr>
            <a:picLocks noChangeAspect="1" noChangeArrowheads="1"/>
          </p:cNvPicPr>
          <p:nvPr/>
        </p:nvPicPr>
        <p:blipFill>
          <a:blip r:embed="rId3" cstate="print"/>
          <a:srcRect/>
          <a:stretch>
            <a:fillRect/>
          </a:stretch>
        </p:blipFill>
        <p:spPr bwMode="auto">
          <a:xfrm>
            <a:off x="762000" y="3733800"/>
            <a:ext cx="971550" cy="97155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2057400" y="37338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3352800" y="37338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4648200" y="3733800"/>
            <a:ext cx="971550" cy="97155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5943600" y="3733800"/>
            <a:ext cx="971550" cy="97155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7162800" y="3733800"/>
            <a:ext cx="971550" cy="971550"/>
          </a:xfrm>
          <a:prstGeom prst="rect">
            <a:avLst/>
          </a:prstGeom>
          <a:noFill/>
          <a:ln w="9525">
            <a:noFill/>
            <a:miter lim="800000"/>
            <a:headEnd/>
            <a:tailEnd/>
          </a:ln>
        </p:spPr>
      </p:pic>
      <p:sp>
        <p:nvSpPr>
          <p:cNvPr id="13" name="TextBox 12"/>
          <p:cNvSpPr txBox="1"/>
          <p:nvPr/>
        </p:nvSpPr>
        <p:spPr>
          <a:xfrm>
            <a:off x="609600" y="3352801"/>
            <a:ext cx="2438400" cy="646331"/>
          </a:xfrm>
          <a:prstGeom prst="rect">
            <a:avLst/>
          </a:prstGeom>
          <a:noFill/>
        </p:spPr>
        <p:txBody>
          <a:bodyPr wrap="square" rtlCol="0">
            <a:spAutoFit/>
          </a:bodyPr>
          <a:lstStyle/>
          <a:p>
            <a:r>
              <a:rPr lang="en-US" dirty="0" smtClean="0">
                <a:solidFill>
                  <a:schemeClr val="bg1"/>
                </a:solidFill>
              </a:rPr>
              <a:t>VDEV 1 (RAID-Z2)</a:t>
            </a:r>
          </a:p>
          <a:p>
            <a:endParaRPr lang="en-US" dirty="0">
              <a:solidFill>
                <a:schemeClr val="bg1"/>
              </a:solidFill>
            </a:endParaRPr>
          </a:p>
        </p:txBody>
      </p:sp>
      <p:sp>
        <p:nvSpPr>
          <p:cNvPr id="14" name="Rectangle 13"/>
          <p:cNvSpPr/>
          <p:nvPr/>
        </p:nvSpPr>
        <p:spPr>
          <a:xfrm>
            <a:off x="533400" y="4953000"/>
            <a:ext cx="8153400" cy="15240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5" name="Picture 2"/>
          <p:cNvPicPr>
            <a:picLocks noChangeAspect="1" noChangeArrowheads="1"/>
          </p:cNvPicPr>
          <p:nvPr/>
        </p:nvPicPr>
        <p:blipFill>
          <a:blip r:embed="rId3" cstate="print"/>
          <a:srcRect/>
          <a:stretch>
            <a:fillRect/>
          </a:stretch>
        </p:blipFill>
        <p:spPr bwMode="auto">
          <a:xfrm>
            <a:off x="762000" y="5257800"/>
            <a:ext cx="971550" cy="971550"/>
          </a:xfrm>
          <a:prstGeom prst="rect">
            <a:avLst/>
          </a:prstGeom>
          <a:noFill/>
          <a:ln w="9525">
            <a:noFill/>
            <a:miter lim="800000"/>
            <a:headEnd/>
            <a:tailEnd/>
          </a:ln>
        </p:spPr>
      </p:pic>
      <p:pic>
        <p:nvPicPr>
          <p:cNvPr id="16" name="Picture 2"/>
          <p:cNvPicPr>
            <a:picLocks noChangeAspect="1" noChangeArrowheads="1"/>
          </p:cNvPicPr>
          <p:nvPr/>
        </p:nvPicPr>
        <p:blipFill>
          <a:blip r:embed="rId3" cstate="print"/>
          <a:srcRect/>
          <a:stretch>
            <a:fillRect/>
          </a:stretch>
        </p:blipFill>
        <p:spPr bwMode="auto">
          <a:xfrm>
            <a:off x="2057400" y="5257800"/>
            <a:ext cx="971550" cy="97155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a:stretch>
            <a:fillRect/>
          </a:stretch>
        </p:blipFill>
        <p:spPr bwMode="auto">
          <a:xfrm>
            <a:off x="3352800" y="5257800"/>
            <a:ext cx="971550" cy="97155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a:stretch>
            <a:fillRect/>
          </a:stretch>
        </p:blipFill>
        <p:spPr bwMode="auto">
          <a:xfrm>
            <a:off x="4648200" y="5257800"/>
            <a:ext cx="971550" cy="97155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a:stretch>
            <a:fillRect/>
          </a:stretch>
        </p:blipFill>
        <p:spPr bwMode="auto">
          <a:xfrm>
            <a:off x="5943600" y="5257800"/>
            <a:ext cx="971550" cy="97155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a:stretch>
            <a:fillRect/>
          </a:stretch>
        </p:blipFill>
        <p:spPr bwMode="auto">
          <a:xfrm>
            <a:off x="7162800" y="5257800"/>
            <a:ext cx="971550" cy="971550"/>
          </a:xfrm>
          <a:prstGeom prst="rect">
            <a:avLst/>
          </a:prstGeom>
          <a:noFill/>
          <a:ln w="9525">
            <a:noFill/>
            <a:miter lim="800000"/>
            <a:headEnd/>
            <a:tailEnd/>
          </a:ln>
        </p:spPr>
      </p:pic>
      <p:sp>
        <p:nvSpPr>
          <p:cNvPr id="21" name="TextBox 20"/>
          <p:cNvSpPr txBox="1"/>
          <p:nvPr/>
        </p:nvSpPr>
        <p:spPr>
          <a:xfrm>
            <a:off x="533400" y="4953000"/>
            <a:ext cx="2438400" cy="646331"/>
          </a:xfrm>
          <a:prstGeom prst="rect">
            <a:avLst/>
          </a:prstGeom>
          <a:noFill/>
        </p:spPr>
        <p:txBody>
          <a:bodyPr wrap="square" rtlCol="0">
            <a:spAutoFit/>
          </a:bodyPr>
          <a:lstStyle/>
          <a:p>
            <a:r>
              <a:rPr lang="en-US" dirty="0" smtClean="0">
                <a:solidFill>
                  <a:schemeClr val="bg1"/>
                </a:solidFill>
              </a:rPr>
              <a:t>VDEV 2 (RAID-Z2)</a:t>
            </a:r>
          </a:p>
          <a:p>
            <a:endParaRPr lang="en-US" dirty="0">
              <a:solidFill>
                <a:schemeClr val="bg1"/>
              </a:solidFill>
            </a:endParaRPr>
          </a:p>
        </p:txBody>
      </p:sp>
      <p:sp>
        <p:nvSpPr>
          <p:cNvPr id="22" name="TextBox 21"/>
          <p:cNvSpPr txBox="1"/>
          <p:nvPr/>
        </p:nvSpPr>
        <p:spPr>
          <a:xfrm>
            <a:off x="11430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1" name="TextBox 40"/>
          <p:cNvSpPr txBox="1"/>
          <p:nvPr/>
        </p:nvSpPr>
        <p:spPr>
          <a:xfrm>
            <a:off x="24384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2" name="TextBox 41"/>
          <p:cNvSpPr txBox="1"/>
          <p:nvPr/>
        </p:nvSpPr>
        <p:spPr>
          <a:xfrm>
            <a:off x="37338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3" name="TextBox 42"/>
          <p:cNvSpPr txBox="1"/>
          <p:nvPr/>
        </p:nvSpPr>
        <p:spPr>
          <a:xfrm>
            <a:off x="50292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4" name="TextBox 43"/>
          <p:cNvSpPr txBox="1"/>
          <p:nvPr/>
        </p:nvSpPr>
        <p:spPr>
          <a:xfrm>
            <a:off x="63246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5" name="TextBox 44"/>
          <p:cNvSpPr txBox="1"/>
          <p:nvPr/>
        </p:nvSpPr>
        <p:spPr>
          <a:xfrm>
            <a:off x="75438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6" name="TextBox 45"/>
          <p:cNvSpPr txBox="1"/>
          <p:nvPr/>
        </p:nvSpPr>
        <p:spPr>
          <a:xfrm>
            <a:off x="12954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7" name="TextBox 46"/>
          <p:cNvSpPr txBox="1"/>
          <p:nvPr/>
        </p:nvSpPr>
        <p:spPr>
          <a:xfrm>
            <a:off x="25908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8" name="TextBox 47"/>
          <p:cNvSpPr txBox="1"/>
          <p:nvPr/>
        </p:nvSpPr>
        <p:spPr>
          <a:xfrm>
            <a:off x="38862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9" name="TextBox 48"/>
          <p:cNvSpPr txBox="1"/>
          <p:nvPr/>
        </p:nvSpPr>
        <p:spPr>
          <a:xfrm>
            <a:off x="51816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0" name="TextBox 49"/>
          <p:cNvSpPr txBox="1"/>
          <p:nvPr/>
        </p:nvSpPr>
        <p:spPr>
          <a:xfrm>
            <a:off x="64770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1" name="TextBox 50"/>
          <p:cNvSpPr txBox="1"/>
          <p:nvPr/>
        </p:nvSpPr>
        <p:spPr>
          <a:xfrm>
            <a:off x="76962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2" name="TextBox 51"/>
          <p:cNvSpPr txBox="1"/>
          <p:nvPr/>
        </p:nvSpPr>
        <p:spPr>
          <a:xfrm>
            <a:off x="228600" y="2819400"/>
            <a:ext cx="4191000" cy="369332"/>
          </a:xfrm>
          <a:prstGeom prst="rect">
            <a:avLst/>
          </a:prstGeom>
          <a:noFill/>
        </p:spPr>
        <p:txBody>
          <a:bodyPr wrap="square" rtlCol="0">
            <a:spAutoFit/>
          </a:bodyPr>
          <a:lstStyle/>
          <a:p>
            <a:r>
              <a:rPr lang="en-US" dirty="0" smtClean="0"/>
              <a:t>ZPOOL (2TB Usable)</a:t>
            </a:r>
            <a:endParaRPr lang="en-US" dirty="0" smtClean="0">
              <a:solidFill>
                <a:schemeClr val="bg1"/>
              </a:solidFill>
            </a:endParaRPr>
          </a:p>
        </p:txBody>
      </p:sp>
      <p:sp>
        <p:nvSpPr>
          <p:cNvPr id="5" name="TextBox 4"/>
          <p:cNvSpPr txBox="1"/>
          <p:nvPr/>
        </p:nvSpPr>
        <p:spPr>
          <a:xfrm>
            <a:off x="228600" y="2819400"/>
            <a:ext cx="3048000" cy="369332"/>
          </a:xfrm>
          <a:prstGeom prst="rect">
            <a:avLst/>
          </a:prstGeom>
          <a:solidFill>
            <a:schemeClr val="bg1"/>
          </a:solidFill>
        </p:spPr>
        <p:txBody>
          <a:bodyPr wrap="square" rtlCol="0">
            <a:spAutoFit/>
          </a:bodyPr>
          <a:lstStyle/>
          <a:p>
            <a:r>
              <a:rPr lang="en-US" dirty="0" smtClean="0"/>
              <a:t>ZPOOL (10TB Usable)</a:t>
            </a:r>
            <a:r>
              <a:rPr lang="en-US" dirty="0" smtClean="0">
                <a:solidFill>
                  <a:schemeClr val="bg1"/>
                </a:solidFill>
              </a:rPr>
              <a:t>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900" decel="100000" fill="hold"/>
                                        <p:tgtEl>
                                          <p:spTgt spid="1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900" decel="100000" fill="hold"/>
                                        <p:tgtEl>
                                          <p:spTgt spid="1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900" decel="100000" fill="hold"/>
                                        <p:tgtEl>
                                          <p:spTgt spid="1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900" decel="100000" fill="hold"/>
                                        <p:tgtEl>
                                          <p:spTgt spid="18"/>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900" decel="100000" fill="hold"/>
                                        <p:tgtEl>
                                          <p:spTgt spid="19"/>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900" decel="100000" fill="hold"/>
                                        <p:tgtEl>
                                          <p:spTgt spid="20"/>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900" decel="100000" fill="hold"/>
                                        <p:tgtEl>
                                          <p:spTgt spid="21"/>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1000"/>
                                        <p:tgtEl>
                                          <p:spTgt spid="46"/>
                                        </p:tgtEl>
                                      </p:cBhvr>
                                    </p:animEffect>
                                    <p:anim calcmode="lin" valueType="num">
                                      <p:cBhvr>
                                        <p:cTn id="56" dur="1000" fill="hold"/>
                                        <p:tgtEl>
                                          <p:spTgt spid="46"/>
                                        </p:tgtEl>
                                        <p:attrNameLst>
                                          <p:attrName>ppt_x</p:attrName>
                                        </p:attrNameLst>
                                      </p:cBhvr>
                                      <p:tavLst>
                                        <p:tav tm="0">
                                          <p:val>
                                            <p:strVal val="#ppt_x"/>
                                          </p:val>
                                        </p:tav>
                                        <p:tav tm="100000">
                                          <p:val>
                                            <p:strVal val="#ppt_x"/>
                                          </p:val>
                                        </p:tav>
                                      </p:tavLst>
                                    </p:anim>
                                    <p:anim calcmode="lin" valueType="num">
                                      <p:cBhvr>
                                        <p:cTn id="57" dur="900" decel="100000" fill="hold"/>
                                        <p:tgtEl>
                                          <p:spTgt spid="46"/>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1000"/>
                                        <p:tgtEl>
                                          <p:spTgt spid="47"/>
                                        </p:tgtEl>
                                      </p:cBhvr>
                                    </p:animEffect>
                                    <p:anim calcmode="lin" valueType="num">
                                      <p:cBhvr>
                                        <p:cTn id="62" dur="1000" fill="hold"/>
                                        <p:tgtEl>
                                          <p:spTgt spid="47"/>
                                        </p:tgtEl>
                                        <p:attrNameLst>
                                          <p:attrName>ppt_x</p:attrName>
                                        </p:attrNameLst>
                                      </p:cBhvr>
                                      <p:tavLst>
                                        <p:tav tm="0">
                                          <p:val>
                                            <p:strVal val="#ppt_x"/>
                                          </p:val>
                                        </p:tav>
                                        <p:tav tm="100000">
                                          <p:val>
                                            <p:strVal val="#ppt_x"/>
                                          </p:val>
                                        </p:tav>
                                      </p:tavLst>
                                    </p:anim>
                                    <p:anim calcmode="lin" valueType="num">
                                      <p:cBhvr>
                                        <p:cTn id="63" dur="900" decel="100000" fill="hold"/>
                                        <p:tgtEl>
                                          <p:spTgt spid="4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1000"/>
                                        <p:tgtEl>
                                          <p:spTgt spid="48"/>
                                        </p:tgtEl>
                                      </p:cBhvr>
                                    </p:animEffect>
                                    <p:anim calcmode="lin" valueType="num">
                                      <p:cBhvr>
                                        <p:cTn id="68" dur="1000" fill="hold"/>
                                        <p:tgtEl>
                                          <p:spTgt spid="48"/>
                                        </p:tgtEl>
                                        <p:attrNameLst>
                                          <p:attrName>ppt_x</p:attrName>
                                        </p:attrNameLst>
                                      </p:cBhvr>
                                      <p:tavLst>
                                        <p:tav tm="0">
                                          <p:val>
                                            <p:strVal val="#ppt_x"/>
                                          </p:val>
                                        </p:tav>
                                        <p:tav tm="100000">
                                          <p:val>
                                            <p:strVal val="#ppt_x"/>
                                          </p:val>
                                        </p:tav>
                                      </p:tavLst>
                                    </p:anim>
                                    <p:anim calcmode="lin" valueType="num">
                                      <p:cBhvr>
                                        <p:cTn id="69" dur="900" decel="100000" fill="hold"/>
                                        <p:tgtEl>
                                          <p:spTgt spid="48"/>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71" presetID="37" presetClass="entr" presetSubtype="0"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1000"/>
                                        <p:tgtEl>
                                          <p:spTgt spid="49"/>
                                        </p:tgtEl>
                                      </p:cBhvr>
                                    </p:animEffect>
                                    <p:anim calcmode="lin" valueType="num">
                                      <p:cBhvr>
                                        <p:cTn id="74" dur="1000" fill="hold"/>
                                        <p:tgtEl>
                                          <p:spTgt spid="49"/>
                                        </p:tgtEl>
                                        <p:attrNameLst>
                                          <p:attrName>ppt_x</p:attrName>
                                        </p:attrNameLst>
                                      </p:cBhvr>
                                      <p:tavLst>
                                        <p:tav tm="0">
                                          <p:val>
                                            <p:strVal val="#ppt_x"/>
                                          </p:val>
                                        </p:tav>
                                        <p:tav tm="100000">
                                          <p:val>
                                            <p:strVal val="#ppt_x"/>
                                          </p:val>
                                        </p:tav>
                                      </p:tavLst>
                                    </p:anim>
                                    <p:anim calcmode="lin" valueType="num">
                                      <p:cBhvr>
                                        <p:cTn id="75" dur="900" decel="100000" fill="hold"/>
                                        <p:tgtEl>
                                          <p:spTgt spid="49"/>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77" presetID="37"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1000"/>
                                        <p:tgtEl>
                                          <p:spTgt spid="50"/>
                                        </p:tgtEl>
                                      </p:cBhvr>
                                    </p:animEffect>
                                    <p:anim calcmode="lin" valueType="num">
                                      <p:cBhvr>
                                        <p:cTn id="80" dur="1000" fill="hold"/>
                                        <p:tgtEl>
                                          <p:spTgt spid="50"/>
                                        </p:tgtEl>
                                        <p:attrNameLst>
                                          <p:attrName>ppt_x</p:attrName>
                                        </p:attrNameLst>
                                      </p:cBhvr>
                                      <p:tavLst>
                                        <p:tav tm="0">
                                          <p:val>
                                            <p:strVal val="#ppt_x"/>
                                          </p:val>
                                        </p:tav>
                                        <p:tav tm="100000">
                                          <p:val>
                                            <p:strVal val="#ppt_x"/>
                                          </p:val>
                                        </p:tav>
                                      </p:tavLst>
                                    </p:anim>
                                    <p:anim calcmode="lin" valueType="num">
                                      <p:cBhvr>
                                        <p:cTn id="81" dur="900" decel="100000" fill="hold"/>
                                        <p:tgtEl>
                                          <p:spTgt spid="50"/>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83" presetID="37" presetClass="entr" presetSubtype="0"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fade">
                                      <p:cBhvr>
                                        <p:cTn id="85" dur="1000"/>
                                        <p:tgtEl>
                                          <p:spTgt spid="51"/>
                                        </p:tgtEl>
                                      </p:cBhvr>
                                    </p:animEffect>
                                    <p:anim calcmode="lin" valueType="num">
                                      <p:cBhvr>
                                        <p:cTn id="86" dur="1000" fill="hold"/>
                                        <p:tgtEl>
                                          <p:spTgt spid="51"/>
                                        </p:tgtEl>
                                        <p:attrNameLst>
                                          <p:attrName>ppt_x</p:attrName>
                                        </p:attrNameLst>
                                      </p:cBhvr>
                                      <p:tavLst>
                                        <p:tav tm="0">
                                          <p:val>
                                            <p:strVal val="#ppt_x"/>
                                          </p:val>
                                        </p:tav>
                                        <p:tav tm="100000">
                                          <p:val>
                                            <p:strVal val="#ppt_x"/>
                                          </p:val>
                                        </p:tav>
                                      </p:tavLst>
                                    </p:anim>
                                    <p:anim calcmode="lin" valueType="num">
                                      <p:cBhvr>
                                        <p:cTn id="87" dur="900" decel="100000" fill="hold"/>
                                        <p:tgtEl>
                                          <p:spTgt spid="51"/>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89" fill="hold">
                            <p:stCondLst>
                              <p:cond delay="1000"/>
                            </p:stCondLst>
                            <p:childTnLst>
                              <p:par>
                                <p:cTn id="90" presetID="1" presetClass="exit" presetSubtype="0" fill="hold" grpId="0" nodeType="afterEffect">
                                  <p:stCondLst>
                                    <p:cond delay="0"/>
                                  </p:stCondLst>
                                  <p:childTnLst>
                                    <p:set>
                                      <p:cBhvr>
                                        <p:cTn id="91" dur="1" fill="hold">
                                          <p:stCondLst>
                                            <p:cond delay="0"/>
                                          </p:stCondLst>
                                        </p:cTn>
                                        <p:tgtEl>
                                          <p:spTgt spid="52"/>
                                        </p:tgtEl>
                                        <p:attrNameLst>
                                          <p:attrName>style.visibility</p:attrName>
                                        </p:attrNameLst>
                                      </p:cBhvr>
                                      <p:to>
                                        <p:strVal val="hidden"/>
                                      </p:to>
                                    </p:set>
                                  </p:childTnLst>
                                </p:cTn>
                              </p:par>
                            </p:childTnLst>
                          </p:cTn>
                        </p:par>
                        <p:par>
                          <p:cTn id="92" fill="hold">
                            <p:stCondLst>
                              <p:cond delay="1000"/>
                            </p:stCondLst>
                            <p:childTnLst>
                              <p:par>
                                <p:cTn id="93" presetID="1" presetClass="entr" presetSubtype="0" fill="hold" grpId="0" nodeType="afterEffect">
                                  <p:stCondLst>
                                    <p:cond delay="0"/>
                                  </p:stCondLst>
                                  <p:childTnLst>
                                    <p:set>
                                      <p:cBhvr>
                                        <p:cTn id="9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p:bldP spid="46" grpId="0"/>
      <p:bldP spid="47" grpId="0"/>
      <p:bldP spid="48" grpId="0"/>
      <p:bldP spid="49" grpId="0"/>
      <p:bldP spid="50" grpId="0"/>
      <p:bldP spid="51" grpId="0"/>
      <p:bldP spid="52" grpId="0"/>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6</a:t>
            </a:r>
            <a:endParaRPr lang="en-US" dirty="0"/>
          </a:p>
        </p:txBody>
      </p:sp>
      <p:sp>
        <p:nvSpPr>
          <p:cNvPr id="3" name="Content Placeholder 2"/>
          <p:cNvSpPr>
            <a:spLocks noGrp="1"/>
          </p:cNvSpPr>
          <p:nvPr>
            <p:ph idx="1"/>
          </p:nvPr>
        </p:nvSpPr>
        <p:spPr/>
        <p:txBody>
          <a:bodyPr>
            <a:normAutofit/>
          </a:bodyPr>
          <a:lstStyle/>
          <a:p>
            <a:r>
              <a:rPr lang="en-US" sz="2400" dirty="0" smtClean="0"/>
              <a:t>The </a:t>
            </a:r>
            <a:r>
              <a:rPr lang="en-US" sz="2400" dirty="0" err="1" smtClean="0"/>
              <a:t>zpool</a:t>
            </a:r>
            <a:r>
              <a:rPr lang="en-US" sz="2400" dirty="0" smtClean="0"/>
              <a:t> now provides up to 4 hard disk failures (up to 2 in each </a:t>
            </a:r>
            <a:r>
              <a:rPr lang="en-US" sz="2400" dirty="0" err="1" smtClean="0"/>
              <a:t>VDev</a:t>
            </a:r>
            <a:r>
              <a:rPr lang="en-US" sz="2400" dirty="0" smtClean="0"/>
              <a:t>) but </a:t>
            </a:r>
            <a:r>
              <a:rPr lang="en-US" sz="2400" u="sng" dirty="0" smtClean="0"/>
              <a:t>not</a:t>
            </a:r>
            <a:r>
              <a:rPr lang="en-US" sz="2400" dirty="0" smtClean="0"/>
              <a:t> 3 in any one </a:t>
            </a:r>
            <a:r>
              <a:rPr lang="en-US" sz="2400" dirty="0" err="1" smtClean="0"/>
              <a:t>VDev</a:t>
            </a:r>
            <a:r>
              <a:rPr lang="en-US" sz="2400" dirty="0" smtClean="0"/>
              <a:t>.</a:t>
            </a:r>
            <a:endParaRPr lang="en-US" sz="2400" dirty="0"/>
          </a:p>
        </p:txBody>
      </p:sp>
      <p:sp>
        <p:nvSpPr>
          <p:cNvPr id="4" name="Rectangle 3"/>
          <p:cNvSpPr/>
          <p:nvPr/>
        </p:nvSpPr>
        <p:spPr>
          <a:xfrm>
            <a:off x="228600" y="2819400"/>
            <a:ext cx="8763000" cy="396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228600" y="2819400"/>
            <a:ext cx="3048000" cy="369332"/>
          </a:xfrm>
          <a:prstGeom prst="rect">
            <a:avLst/>
          </a:prstGeom>
          <a:noFill/>
        </p:spPr>
        <p:txBody>
          <a:bodyPr wrap="square" rtlCol="0">
            <a:spAutoFit/>
          </a:bodyPr>
          <a:lstStyle/>
          <a:p>
            <a:r>
              <a:rPr lang="en-US" dirty="0" smtClean="0"/>
              <a:t>ZPOOL (10TB Usable)</a:t>
            </a:r>
            <a:r>
              <a:rPr lang="en-US" dirty="0" smtClean="0">
                <a:solidFill>
                  <a:schemeClr val="bg1"/>
                </a:solidFill>
              </a:rPr>
              <a:t> 2</a:t>
            </a:r>
          </a:p>
        </p:txBody>
      </p:sp>
      <p:sp>
        <p:nvSpPr>
          <p:cNvPr id="6" name="Rectangle 5"/>
          <p:cNvSpPr/>
          <p:nvPr/>
        </p:nvSpPr>
        <p:spPr>
          <a:xfrm>
            <a:off x="533400" y="3276600"/>
            <a:ext cx="81534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7" name="Picture 2"/>
          <p:cNvPicPr>
            <a:picLocks noChangeAspect="1" noChangeArrowheads="1"/>
          </p:cNvPicPr>
          <p:nvPr/>
        </p:nvPicPr>
        <p:blipFill>
          <a:blip r:embed="rId3" cstate="print"/>
          <a:srcRect/>
          <a:stretch>
            <a:fillRect/>
          </a:stretch>
        </p:blipFill>
        <p:spPr bwMode="auto">
          <a:xfrm>
            <a:off x="762000" y="3733800"/>
            <a:ext cx="971550" cy="97155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2057400" y="37338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3352800" y="37338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4648200" y="3733800"/>
            <a:ext cx="971550" cy="97155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a:stretch>
            <a:fillRect/>
          </a:stretch>
        </p:blipFill>
        <p:spPr bwMode="auto">
          <a:xfrm>
            <a:off x="5943600" y="3733800"/>
            <a:ext cx="971550" cy="971550"/>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a:stretch>
            <a:fillRect/>
          </a:stretch>
        </p:blipFill>
        <p:spPr bwMode="auto">
          <a:xfrm>
            <a:off x="7162800" y="3733800"/>
            <a:ext cx="971550" cy="971550"/>
          </a:xfrm>
          <a:prstGeom prst="rect">
            <a:avLst/>
          </a:prstGeom>
          <a:noFill/>
          <a:ln w="9525">
            <a:noFill/>
            <a:miter lim="800000"/>
            <a:headEnd/>
            <a:tailEnd/>
          </a:ln>
        </p:spPr>
      </p:pic>
      <p:sp>
        <p:nvSpPr>
          <p:cNvPr id="13" name="TextBox 12"/>
          <p:cNvSpPr txBox="1"/>
          <p:nvPr/>
        </p:nvSpPr>
        <p:spPr>
          <a:xfrm>
            <a:off x="609600" y="3352801"/>
            <a:ext cx="2438400" cy="646331"/>
          </a:xfrm>
          <a:prstGeom prst="rect">
            <a:avLst/>
          </a:prstGeom>
          <a:noFill/>
        </p:spPr>
        <p:txBody>
          <a:bodyPr wrap="square" rtlCol="0">
            <a:spAutoFit/>
          </a:bodyPr>
          <a:lstStyle/>
          <a:p>
            <a:r>
              <a:rPr lang="en-US" dirty="0" smtClean="0">
                <a:solidFill>
                  <a:schemeClr val="bg1"/>
                </a:solidFill>
              </a:rPr>
              <a:t>VDEV 1 (RAID-Z2)</a:t>
            </a:r>
          </a:p>
          <a:p>
            <a:endParaRPr lang="en-US" dirty="0">
              <a:solidFill>
                <a:schemeClr val="bg1"/>
              </a:solidFill>
            </a:endParaRPr>
          </a:p>
        </p:txBody>
      </p:sp>
      <p:sp>
        <p:nvSpPr>
          <p:cNvPr id="14" name="Rectangle 13"/>
          <p:cNvSpPr/>
          <p:nvPr/>
        </p:nvSpPr>
        <p:spPr>
          <a:xfrm>
            <a:off x="533400" y="4953000"/>
            <a:ext cx="8153400" cy="15240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5" name="Picture 2"/>
          <p:cNvPicPr>
            <a:picLocks noChangeAspect="1" noChangeArrowheads="1"/>
          </p:cNvPicPr>
          <p:nvPr/>
        </p:nvPicPr>
        <p:blipFill>
          <a:blip r:embed="rId3" cstate="print"/>
          <a:srcRect/>
          <a:stretch>
            <a:fillRect/>
          </a:stretch>
        </p:blipFill>
        <p:spPr bwMode="auto">
          <a:xfrm>
            <a:off x="762000" y="5257800"/>
            <a:ext cx="971550" cy="971550"/>
          </a:xfrm>
          <a:prstGeom prst="rect">
            <a:avLst/>
          </a:prstGeom>
          <a:noFill/>
          <a:ln w="9525">
            <a:noFill/>
            <a:miter lim="800000"/>
            <a:headEnd/>
            <a:tailEnd/>
          </a:ln>
        </p:spPr>
      </p:pic>
      <p:pic>
        <p:nvPicPr>
          <p:cNvPr id="16" name="Picture 2"/>
          <p:cNvPicPr>
            <a:picLocks noChangeAspect="1" noChangeArrowheads="1"/>
          </p:cNvPicPr>
          <p:nvPr/>
        </p:nvPicPr>
        <p:blipFill>
          <a:blip r:embed="rId3" cstate="print"/>
          <a:srcRect/>
          <a:stretch>
            <a:fillRect/>
          </a:stretch>
        </p:blipFill>
        <p:spPr bwMode="auto">
          <a:xfrm>
            <a:off x="2057400" y="5257800"/>
            <a:ext cx="971550" cy="971550"/>
          </a:xfrm>
          <a:prstGeom prst="rect">
            <a:avLst/>
          </a:prstGeom>
          <a:noFill/>
          <a:ln w="9525">
            <a:noFill/>
            <a:miter lim="800000"/>
            <a:headEnd/>
            <a:tailEnd/>
          </a:ln>
        </p:spPr>
      </p:pic>
      <p:pic>
        <p:nvPicPr>
          <p:cNvPr id="17" name="Picture 2"/>
          <p:cNvPicPr>
            <a:picLocks noChangeAspect="1" noChangeArrowheads="1"/>
          </p:cNvPicPr>
          <p:nvPr/>
        </p:nvPicPr>
        <p:blipFill>
          <a:blip r:embed="rId3" cstate="print"/>
          <a:srcRect/>
          <a:stretch>
            <a:fillRect/>
          </a:stretch>
        </p:blipFill>
        <p:spPr bwMode="auto">
          <a:xfrm>
            <a:off x="3352800" y="5257800"/>
            <a:ext cx="971550" cy="971550"/>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srcRect/>
          <a:stretch>
            <a:fillRect/>
          </a:stretch>
        </p:blipFill>
        <p:spPr bwMode="auto">
          <a:xfrm>
            <a:off x="4648200" y="5257800"/>
            <a:ext cx="971550" cy="971550"/>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srcRect/>
          <a:stretch>
            <a:fillRect/>
          </a:stretch>
        </p:blipFill>
        <p:spPr bwMode="auto">
          <a:xfrm>
            <a:off x="5943600" y="5257800"/>
            <a:ext cx="971550" cy="97155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a:stretch>
            <a:fillRect/>
          </a:stretch>
        </p:blipFill>
        <p:spPr bwMode="auto">
          <a:xfrm>
            <a:off x="7162800" y="5257800"/>
            <a:ext cx="971550" cy="971550"/>
          </a:xfrm>
          <a:prstGeom prst="rect">
            <a:avLst/>
          </a:prstGeom>
          <a:noFill/>
          <a:ln w="9525">
            <a:noFill/>
            <a:miter lim="800000"/>
            <a:headEnd/>
            <a:tailEnd/>
          </a:ln>
        </p:spPr>
      </p:pic>
      <p:sp>
        <p:nvSpPr>
          <p:cNvPr id="21" name="TextBox 20"/>
          <p:cNvSpPr txBox="1"/>
          <p:nvPr/>
        </p:nvSpPr>
        <p:spPr>
          <a:xfrm>
            <a:off x="533400" y="4953000"/>
            <a:ext cx="2438400" cy="646331"/>
          </a:xfrm>
          <a:prstGeom prst="rect">
            <a:avLst/>
          </a:prstGeom>
          <a:noFill/>
        </p:spPr>
        <p:txBody>
          <a:bodyPr wrap="square" rtlCol="0">
            <a:spAutoFit/>
          </a:bodyPr>
          <a:lstStyle/>
          <a:p>
            <a:r>
              <a:rPr lang="en-US" dirty="0" smtClean="0">
                <a:solidFill>
                  <a:schemeClr val="bg1"/>
                </a:solidFill>
              </a:rPr>
              <a:t>VDEV 2 (RAID-Z2)</a:t>
            </a:r>
          </a:p>
          <a:p>
            <a:endParaRPr lang="en-US" dirty="0">
              <a:solidFill>
                <a:schemeClr val="bg1"/>
              </a:solidFill>
            </a:endParaRPr>
          </a:p>
        </p:txBody>
      </p:sp>
      <p:sp>
        <p:nvSpPr>
          <p:cNvPr id="22" name="TextBox 21"/>
          <p:cNvSpPr txBox="1"/>
          <p:nvPr/>
        </p:nvSpPr>
        <p:spPr>
          <a:xfrm>
            <a:off x="11430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1" name="TextBox 40"/>
          <p:cNvSpPr txBox="1"/>
          <p:nvPr/>
        </p:nvSpPr>
        <p:spPr>
          <a:xfrm>
            <a:off x="24384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2" name="TextBox 41"/>
          <p:cNvSpPr txBox="1"/>
          <p:nvPr/>
        </p:nvSpPr>
        <p:spPr>
          <a:xfrm>
            <a:off x="37338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3" name="TextBox 42"/>
          <p:cNvSpPr txBox="1"/>
          <p:nvPr/>
        </p:nvSpPr>
        <p:spPr>
          <a:xfrm>
            <a:off x="50292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4" name="TextBox 43"/>
          <p:cNvSpPr txBox="1"/>
          <p:nvPr/>
        </p:nvSpPr>
        <p:spPr>
          <a:xfrm>
            <a:off x="63246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5" name="TextBox 44"/>
          <p:cNvSpPr txBox="1"/>
          <p:nvPr/>
        </p:nvSpPr>
        <p:spPr>
          <a:xfrm>
            <a:off x="7543800" y="37338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46" name="TextBox 45"/>
          <p:cNvSpPr txBox="1"/>
          <p:nvPr/>
        </p:nvSpPr>
        <p:spPr>
          <a:xfrm>
            <a:off x="12954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7" name="TextBox 46"/>
          <p:cNvSpPr txBox="1"/>
          <p:nvPr/>
        </p:nvSpPr>
        <p:spPr>
          <a:xfrm>
            <a:off x="25908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8" name="TextBox 47"/>
          <p:cNvSpPr txBox="1"/>
          <p:nvPr/>
        </p:nvSpPr>
        <p:spPr>
          <a:xfrm>
            <a:off x="38862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49" name="TextBox 48"/>
          <p:cNvSpPr txBox="1"/>
          <p:nvPr/>
        </p:nvSpPr>
        <p:spPr>
          <a:xfrm>
            <a:off x="51816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0" name="TextBox 49"/>
          <p:cNvSpPr txBox="1"/>
          <p:nvPr/>
        </p:nvSpPr>
        <p:spPr>
          <a:xfrm>
            <a:off x="64770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1" name="TextBox 50"/>
          <p:cNvSpPr txBox="1"/>
          <p:nvPr/>
        </p:nvSpPr>
        <p:spPr>
          <a:xfrm>
            <a:off x="7696200" y="52578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VDevs</a:t>
            </a:r>
            <a:endParaRPr lang="en-US" dirty="0"/>
          </a:p>
        </p:txBody>
      </p:sp>
      <p:sp>
        <p:nvSpPr>
          <p:cNvPr id="3" name="Content Placeholder 2"/>
          <p:cNvSpPr>
            <a:spLocks noGrp="1"/>
          </p:cNvSpPr>
          <p:nvPr>
            <p:ph idx="1"/>
          </p:nvPr>
        </p:nvSpPr>
        <p:spPr>
          <a:xfrm>
            <a:off x="457200" y="1600200"/>
            <a:ext cx="8229600" cy="2667000"/>
          </a:xfrm>
        </p:spPr>
        <p:txBody>
          <a:bodyPr>
            <a:normAutofit fontScale="77500" lnSpcReduction="20000"/>
          </a:bodyPr>
          <a:lstStyle/>
          <a:p>
            <a:r>
              <a:rPr lang="en-US" dirty="0" smtClean="0"/>
              <a:t>You should not add individual hard disks by creating </a:t>
            </a:r>
            <a:r>
              <a:rPr lang="en-US" dirty="0" err="1" smtClean="0"/>
              <a:t>VDevs</a:t>
            </a:r>
            <a:r>
              <a:rPr lang="en-US" dirty="0" smtClean="0"/>
              <a:t> with 1 hard disk if redundancy is desired.  Redundancy will be lost.</a:t>
            </a:r>
          </a:p>
          <a:p>
            <a:r>
              <a:rPr lang="en-US" dirty="0" smtClean="0"/>
              <a:t>This is a valid configuration for FreeNAS, although it is obviously not recommended.</a:t>
            </a:r>
          </a:p>
          <a:p>
            <a:r>
              <a:rPr lang="en-US" dirty="0" smtClean="0"/>
              <a:t>Many people have accidentally done this thinking they could add a single disk to a </a:t>
            </a:r>
            <a:r>
              <a:rPr lang="en-US" dirty="0" err="1" smtClean="0"/>
              <a:t>VDev</a:t>
            </a:r>
            <a:r>
              <a:rPr lang="en-US" dirty="0" smtClean="0"/>
              <a:t>.  Later when they find out the mistake they made, it is often because they lost their pool and don’t understand why.</a:t>
            </a:r>
          </a:p>
          <a:p>
            <a:endParaRPr lang="en-US" dirty="0"/>
          </a:p>
        </p:txBody>
      </p:sp>
      <p:sp>
        <p:nvSpPr>
          <p:cNvPr id="4" name="Rectangle 3"/>
          <p:cNvSpPr/>
          <p:nvPr/>
        </p:nvSpPr>
        <p:spPr>
          <a:xfrm>
            <a:off x="228600" y="4267200"/>
            <a:ext cx="8763000" cy="2362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6" name="Rectangle 5"/>
          <p:cNvSpPr/>
          <p:nvPr/>
        </p:nvSpPr>
        <p:spPr>
          <a:xfrm>
            <a:off x="533400" y="4724400"/>
            <a:ext cx="53340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7" name="Picture 2"/>
          <p:cNvPicPr>
            <a:picLocks noChangeAspect="1" noChangeArrowheads="1"/>
          </p:cNvPicPr>
          <p:nvPr/>
        </p:nvPicPr>
        <p:blipFill>
          <a:blip r:embed="rId3" cstate="print"/>
          <a:srcRect/>
          <a:stretch>
            <a:fillRect/>
          </a:stretch>
        </p:blipFill>
        <p:spPr bwMode="auto">
          <a:xfrm>
            <a:off x="762000" y="5181600"/>
            <a:ext cx="971550" cy="97155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2057400" y="51816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3352800" y="51816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4648200" y="5181600"/>
            <a:ext cx="971550" cy="971550"/>
          </a:xfrm>
          <a:prstGeom prst="rect">
            <a:avLst/>
          </a:prstGeom>
          <a:noFill/>
          <a:ln w="9525">
            <a:noFill/>
            <a:miter lim="800000"/>
            <a:headEnd/>
            <a:tailEnd/>
          </a:ln>
        </p:spPr>
      </p:pic>
      <p:sp>
        <p:nvSpPr>
          <p:cNvPr id="13" name="TextBox 12"/>
          <p:cNvSpPr txBox="1"/>
          <p:nvPr/>
        </p:nvSpPr>
        <p:spPr>
          <a:xfrm>
            <a:off x="609600" y="4800601"/>
            <a:ext cx="2438400" cy="646331"/>
          </a:xfrm>
          <a:prstGeom prst="rect">
            <a:avLst/>
          </a:prstGeom>
          <a:noFill/>
        </p:spPr>
        <p:txBody>
          <a:bodyPr wrap="square" rtlCol="0">
            <a:spAutoFit/>
          </a:bodyPr>
          <a:lstStyle/>
          <a:p>
            <a:r>
              <a:rPr lang="en-US" dirty="0" smtClean="0">
                <a:solidFill>
                  <a:schemeClr val="bg1"/>
                </a:solidFill>
              </a:rPr>
              <a:t>VDEV 1 (RAID-Z2)</a:t>
            </a:r>
          </a:p>
          <a:p>
            <a:endParaRPr lang="en-US" dirty="0">
              <a:solidFill>
                <a:schemeClr val="bg1"/>
              </a:solidFill>
            </a:endParaRPr>
          </a:p>
        </p:txBody>
      </p:sp>
      <p:sp>
        <p:nvSpPr>
          <p:cNvPr id="14" name="Rectangle 13"/>
          <p:cNvSpPr/>
          <p:nvPr/>
        </p:nvSpPr>
        <p:spPr>
          <a:xfrm>
            <a:off x="5943600" y="4724400"/>
            <a:ext cx="22098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5" name="Picture 2"/>
          <p:cNvPicPr>
            <a:picLocks noChangeAspect="1" noChangeArrowheads="1"/>
          </p:cNvPicPr>
          <p:nvPr/>
        </p:nvPicPr>
        <p:blipFill>
          <a:blip r:embed="rId3" cstate="print"/>
          <a:srcRect/>
          <a:stretch>
            <a:fillRect/>
          </a:stretch>
        </p:blipFill>
        <p:spPr bwMode="auto">
          <a:xfrm>
            <a:off x="6096000" y="5181600"/>
            <a:ext cx="971550" cy="971550"/>
          </a:xfrm>
          <a:prstGeom prst="rect">
            <a:avLst/>
          </a:prstGeom>
          <a:noFill/>
          <a:ln w="9525">
            <a:noFill/>
            <a:miter lim="800000"/>
            <a:headEnd/>
            <a:tailEnd/>
          </a:ln>
        </p:spPr>
      </p:pic>
      <p:sp>
        <p:nvSpPr>
          <p:cNvPr id="16" name="TextBox 15"/>
          <p:cNvSpPr txBox="1"/>
          <p:nvPr/>
        </p:nvSpPr>
        <p:spPr>
          <a:xfrm>
            <a:off x="5943600" y="4800600"/>
            <a:ext cx="1066800" cy="646331"/>
          </a:xfrm>
          <a:prstGeom prst="rect">
            <a:avLst/>
          </a:prstGeom>
          <a:noFill/>
        </p:spPr>
        <p:txBody>
          <a:bodyPr wrap="square" rtlCol="0">
            <a:spAutoFit/>
          </a:bodyPr>
          <a:lstStyle/>
          <a:p>
            <a:r>
              <a:rPr lang="en-US" dirty="0" smtClean="0">
                <a:solidFill>
                  <a:schemeClr val="bg1"/>
                </a:solidFill>
              </a:rPr>
              <a:t>VDEV 2 </a:t>
            </a:r>
          </a:p>
          <a:p>
            <a:endParaRPr lang="en-US" dirty="0">
              <a:solidFill>
                <a:schemeClr val="bg1"/>
              </a:solidFill>
            </a:endParaRPr>
          </a:p>
        </p:txBody>
      </p:sp>
      <p:sp>
        <p:nvSpPr>
          <p:cNvPr id="17" name="TextBox 16"/>
          <p:cNvSpPr txBox="1"/>
          <p:nvPr/>
        </p:nvSpPr>
        <p:spPr>
          <a:xfrm>
            <a:off x="11430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18" name="TextBox 17"/>
          <p:cNvSpPr txBox="1"/>
          <p:nvPr/>
        </p:nvSpPr>
        <p:spPr>
          <a:xfrm>
            <a:off x="24384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19" name="TextBox 18"/>
          <p:cNvSpPr txBox="1"/>
          <p:nvPr/>
        </p:nvSpPr>
        <p:spPr>
          <a:xfrm>
            <a:off x="37338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20" name="TextBox 19"/>
          <p:cNvSpPr txBox="1"/>
          <p:nvPr/>
        </p:nvSpPr>
        <p:spPr>
          <a:xfrm>
            <a:off x="50292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24" name="TextBox 23"/>
          <p:cNvSpPr txBox="1"/>
          <p:nvPr/>
        </p:nvSpPr>
        <p:spPr>
          <a:xfrm>
            <a:off x="228600" y="4267200"/>
            <a:ext cx="3048000" cy="369332"/>
          </a:xfrm>
          <a:prstGeom prst="rect">
            <a:avLst/>
          </a:prstGeom>
          <a:noFill/>
        </p:spPr>
        <p:txBody>
          <a:bodyPr wrap="square" rtlCol="0">
            <a:spAutoFit/>
          </a:bodyPr>
          <a:lstStyle/>
          <a:p>
            <a:r>
              <a:rPr lang="en-US" dirty="0" smtClean="0"/>
              <a:t>ZPOOL (1TB Usable)</a:t>
            </a:r>
          </a:p>
        </p:txBody>
      </p:sp>
      <p:sp>
        <p:nvSpPr>
          <p:cNvPr id="23" name="TextBox 22"/>
          <p:cNvSpPr txBox="1"/>
          <p:nvPr/>
        </p:nvSpPr>
        <p:spPr>
          <a:xfrm>
            <a:off x="6629400" y="51816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5" name="TextBox 4"/>
          <p:cNvSpPr txBox="1"/>
          <p:nvPr/>
        </p:nvSpPr>
        <p:spPr>
          <a:xfrm>
            <a:off x="228600" y="4267200"/>
            <a:ext cx="3048000" cy="369332"/>
          </a:xfrm>
          <a:prstGeom prst="rect">
            <a:avLst/>
          </a:prstGeom>
          <a:solidFill>
            <a:schemeClr val="bg1"/>
          </a:solidFill>
        </p:spPr>
        <p:txBody>
          <a:bodyPr wrap="square" rtlCol="0">
            <a:spAutoFit/>
          </a:bodyPr>
          <a:lstStyle/>
          <a:p>
            <a:r>
              <a:rPr lang="en-US" dirty="0" smtClean="0"/>
              <a:t>ZPOOL (3TB Usable)</a:t>
            </a:r>
            <a:r>
              <a:rPr lang="en-US" dirty="0" smtClean="0">
                <a:solidFill>
                  <a:schemeClr val="bg1"/>
                </a:solidFill>
              </a:rPr>
              <a:t>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900" decel="100000" fill="hold"/>
                                        <p:tgtEl>
                                          <p:spTgt spid="1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900" decel="100000" fill="hold"/>
                                        <p:tgtEl>
                                          <p:spTgt spid="1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900" decel="100000" fill="hold"/>
                                        <p:tgtEl>
                                          <p:spTgt spid="2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9" fill="hold">
                            <p:stCondLst>
                              <p:cond delay="1000"/>
                            </p:stCondLst>
                            <p:childTnLst>
                              <p:par>
                                <p:cTn id="30" presetID="1" presetClass="exit"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hidden"/>
                                      </p:to>
                                    </p:set>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24" grpId="0"/>
      <p:bldP spid="23" grpId="0"/>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VDevs</a:t>
            </a:r>
            <a:endParaRPr lang="en-US" dirty="0"/>
          </a:p>
        </p:txBody>
      </p:sp>
      <p:sp>
        <p:nvSpPr>
          <p:cNvPr id="3" name="Content Placeholder 2"/>
          <p:cNvSpPr>
            <a:spLocks noGrp="1"/>
          </p:cNvSpPr>
          <p:nvPr>
            <p:ph idx="1"/>
          </p:nvPr>
        </p:nvSpPr>
        <p:spPr/>
        <p:txBody>
          <a:bodyPr/>
          <a:lstStyle/>
          <a:p>
            <a:r>
              <a:rPr lang="en-US" dirty="0" smtClean="0"/>
              <a:t>In this case, if the 2TB drive(</a:t>
            </a:r>
            <a:r>
              <a:rPr lang="en-US" dirty="0" err="1" smtClean="0"/>
              <a:t>VDev</a:t>
            </a:r>
            <a:r>
              <a:rPr lang="en-US" dirty="0" smtClean="0"/>
              <a:t> 2) were to fail, then all data in the </a:t>
            </a:r>
            <a:r>
              <a:rPr lang="en-US" dirty="0" err="1" smtClean="0"/>
              <a:t>zpool</a:t>
            </a:r>
            <a:r>
              <a:rPr lang="en-US" dirty="0" smtClean="0"/>
              <a:t> would be lost.</a:t>
            </a:r>
          </a:p>
        </p:txBody>
      </p:sp>
      <p:sp>
        <p:nvSpPr>
          <p:cNvPr id="4" name="Rectangle 3"/>
          <p:cNvSpPr/>
          <p:nvPr/>
        </p:nvSpPr>
        <p:spPr>
          <a:xfrm>
            <a:off x="228600" y="4267200"/>
            <a:ext cx="8763000" cy="2362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228600" y="4267200"/>
            <a:ext cx="3048000" cy="369332"/>
          </a:xfrm>
          <a:prstGeom prst="rect">
            <a:avLst/>
          </a:prstGeom>
          <a:noFill/>
        </p:spPr>
        <p:txBody>
          <a:bodyPr wrap="square" rtlCol="0">
            <a:spAutoFit/>
          </a:bodyPr>
          <a:lstStyle/>
          <a:p>
            <a:r>
              <a:rPr lang="en-US" dirty="0" smtClean="0"/>
              <a:t>ZPOOL (3TB Usable)</a:t>
            </a:r>
            <a:r>
              <a:rPr lang="en-US" dirty="0" smtClean="0">
                <a:solidFill>
                  <a:schemeClr val="bg1"/>
                </a:solidFill>
              </a:rPr>
              <a:t> 2</a:t>
            </a:r>
          </a:p>
        </p:txBody>
      </p:sp>
      <p:sp>
        <p:nvSpPr>
          <p:cNvPr id="6" name="Rectangle 5"/>
          <p:cNvSpPr/>
          <p:nvPr/>
        </p:nvSpPr>
        <p:spPr>
          <a:xfrm>
            <a:off x="533400" y="4724400"/>
            <a:ext cx="53340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7" name="Picture 2"/>
          <p:cNvPicPr>
            <a:picLocks noChangeAspect="1" noChangeArrowheads="1"/>
          </p:cNvPicPr>
          <p:nvPr/>
        </p:nvPicPr>
        <p:blipFill>
          <a:blip r:embed="rId3" cstate="print"/>
          <a:srcRect/>
          <a:stretch>
            <a:fillRect/>
          </a:stretch>
        </p:blipFill>
        <p:spPr bwMode="auto">
          <a:xfrm>
            <a:off x="762000" y="5181600"/>
            <a:ext cx="971550" cy="97155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2057400" y="5181600"/>
            <a:ext cx="971550" cy="97155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3352800" y="5181600"/>
            <a:ext cx="971550" cy="97155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4648200" y="5181600"/>
            <a:ext cx="971550" cy="971550"/>
          </a:xfrm>
          <a:prstGeom prst="rect">
            <a:avLst/>
          </a:prstGeom>
          <a:noFill/>
          <a:ln w="9525">
            <a:noFill/>
            <a:miter lim="800000"/>
            <a:headEnd/>
            <a:tailEnd/>
          </a:ln>
        </p:spPr>
      </p:pic>
      <p:sp>
        <p:nvSpPr>
          <p:cNvPr id="13" name="TextBox 12"/>
          <p:cNvSpPr txBox="1"/>
          <p:nvPr/>
        </p:nvSpPr>
        <p:spPr>
          <a:xfrm>
            <a:off x="609600" y="4800601"/>
            <a:ext cx="2438400" cy="646331"/>
          </a:xfrm>
          <a:prstGeom prst="rect">
            <a:avLst/>
          </a:prstGeom>
          <a:noFill/>
        </p:spPr>
        <p:txBody>
          <a:bodyPr wrap="square" rtlCol="0">
            <a:spAutoFit/>
          </a:bodyPr>
          <a:lstStyle/>
          <a:p>
            <a:r>
              <a:rPr lang="en-US" dirty="0" smtClean="0">
                <a:solidFill>
                  <a:schemeClr val="bg1"/>
                </a:solidFill>
              </a:rPr>
              <a:t>VDEV 1 (RAID-Z2)</a:t>
            </a:r>
          </a:p>
          <a:p>
            <a:endParaRPr lang="en-US" dirty="0">
              <a:solidFill>
                <a:schemeClr val="bg1"/>
              </a:solidFill>
            </a:endParaRPr>
          </a:p>
        </p:txBody>
      </p:sp>
      <p:sp>
        <p:nvSpPr>
          <p:cNvPr id="14" name="Rectangle 13"/>
          <p:cNvSpPr/>
          <p:nvPr/>
        </p:nvSpPr>
        <p:spPr>
          <a:xfrm>
            <a:off x="5943600" y="4724400"/>
            <a:ext cx="2209800" cy="160020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dirty="0"/>
          </a:p>
        </p:txBody>
      </p:sp>
      <p:pic>
        <p:nvPicPr>
          <p:cNvPr id="15" name="Picture 2"/>
          <p:cNvPicPr>
            <a:picLocks noChangeAspect="1" noChangeArrowheads="1"/>
          </p:cNvPicPr>
          <p:nvPr/>
        </p:nvPicPr>
        <p:blipFill>
          <a:blip r:embed="rId3" cstate="print"/>
          <a:srcRect/>
          <a:stretch>
            <a:fillRect/>
          </a:stretch>
        </p:blipFill>
        <p:spPr bwMode="auto">
          <a:xfrm>
            <a:off x="6096000" y="5181600"/>
            <a:ext cx="971550" cy="971550"/>
          </a:xfrm>
          <a:prstGeom prst="rect">
            <a:avLst/>
          </a:prstGeom>
          <a:noFill/>
          <a:ln w="9525">
            <a:noFill/>
            <a:miter lim="800000"/>
            <a:headEnd/>
            <a:tailEnd/>
          </a:ln>
        </p:spPr>
      </p:pic>
      <p:sp>
        <p:nvSpPr>
          <p:cNvPr id="16" name="TextBox 15"/>
          <p:cNvSpPr txBox="1"/>
          <p:nvPr/>
        </p:nvSpPr>
        <p:spPr>
          <a:xfrm>
            <a:off x="5943600" y="4800600"/>
            <a:ext cx="1066800" cy="646331"/>
          </a:xfrm>
          <a:prstGeom prst="rect">
            <a:avLst/>
          </a:prstGeom>
          <a:noFill/>
        </p:spPr>
        <p:txBody>
          <a:bodyPr wrap="square" rtlCol="0">
            <a:spAutoFit/>
          </a:bodyPr>
          <a:lstStyle/>
          <a:p>
            <a:r>
              <a:rPr lang="en-US" dirty="0" smtClean="0">
                <a:solidFill>
                  <a:schemeClr val="bg1"/>
                </a:solidFill>
              </a:rPr>
              <a:t>VDEV 2 </a:t>
            </a:r>
          </a:p>
          <a:p>
            <a:endParaRPr lang="en-US" dirty="0">
              <a:solidFill>
                <a:schemeClr val="bg1"/>
              </a:solidFill>
            </a:endParaRPr>
          </a:p>
        </p:txBody>
      </p:sp>
      <p:sp>
        <p:nvSpPr>
          <p:cNvPr id="17" name="TextBox 16"/>
          <p:cNvSpPr txBox="1"/>
          <p:nvPr/>
        </p:nvSpPr>
        <p:spPr>
          <a:xfrm>
            <a:off x="11430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18" name="TextBox 17"/>
          <p:cNvSpPr txBox="1"/>
          <p:nvPr/>
        </p:nvSpPr>
        <p:spPr>
          <a:xfrm>
            <a:off x="24384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19" name="TextBox 18"/>
          <p:cNvSpPr txBox="1"/>
          <p:nvPr/>
        </p:nvSpPr>
        <p:spPr>
          <a:xfrm>
            <a:off x="37338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20" name="TextBox 19"/>
          <p:cNvSpPr txBox="1"/>
          <p:nvPr/>
        </p:nvSpPr>
        <p:spPr>
          <a:xfrm>
            <a:off x="5029200" y="5181600"/>
            <a:ext cx="627095" cy="276999"/>
          </a:xfrm>
          <a:prstGeom prst="rect">
            <a:avLst/>
          </a:prstGeom>
          <a:noFill/>
        </p:spPr>
        <p:txBody>
          <a:bodyPr wrap="none" rtlCol="0">
            <a:spAutoFit/>
          </a:bodyPr>
          <a:lstStyle/>
          <a:p>
            <a:r>
              <a:rPr lang="en-US" sz="1200" dirty="0" smtClean="0">
                <a:solidFill>
                  <a:schemeClr val="bg1"/>
                </a:solidFill>
              </a:rPr>
              <a:t>500GB</a:t>
            </a:r>
            <a:endParaRPr lang="en-US" sz="1200" dirty="0">
              <a:solidFill>
                <a:schemeClr val="bg1"/>
              </a:solidFill>
            </a:endParaRPr>
          </a:p>
        </p:txBody>
      </p:sp>
      <p:sp>
        <p:nvSpPr>
          <p:cNvPr id="23" name="TextBox 22"/>
          <p:cNvSpPr txBox="1"/>
          <p:nvPr/>
        </p:nvSpPr>
        <p:spPr>
          <a:xfrm>
            <a:off x="6629400" y="5181600"/>
            <a:ext cx="450764" cy="276999"/>
          </a:xfrm>
          <a:prstGeom prst="rect">
            <a:avLst/>
          </a:prstGeom>
          <a:noFill/>
        </p:spPr>
        <p:txBody>
          <a:bodyPr wrap="none" rtlCol="0">
            <a:spAutoFit/>
          </a:bodyPr>
          <a:lstStyle/>
          <a:p>
            <a:r>
              <a:rPr lang="en-US" sz="1200" dirty="0" smtClean="0">
                <a:solidFill>
                  <a:schemeClr val="bg1"/>
                </a:solidFill>
              </a:rPr>
              <a:t>2TB</a:t>
            </a:r>
            <a:endParaRPr lang="en-US" sz="1200" dirty="0">
              <a:solidFill>
                <a:schemeClr val="bg1"/>
              </a:solidFill>
            </a:endParaRPr>
          </a:p>
        </p:txBody>
      </p:sp>
      <p:sp>
        <p:nvSpPr>
          <p:cNvPr id="21" name="Content Placeholder 2"/>
          <p:cNvSpPr txBox="1">
            <a:spLocks/>
          </p:cNvSpPr>
          <p:nvPr/>
        </p:nvSpPr>
        <p:spPr>
          <a:xfrm>
            <a:off x="457200" y="2438400"/>
            <a:ext cx="8229600" cy="1600200"/>
          </a:xfrm>
          <a:prstGeom prst="rect">
            <a:avLst/>
          </a:prstGeom>
        </p:spPr>
        <p:txBody>
          <a:bodyPr vert="horz">
            <a:norm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FreeNAS does </a:t>
            </a:r>
            <a:r>
              <a:rPr kumimoji="0" lang="en-US" sz="2800" b="0" i="0" u="sng" strike="noStrike" kern="1200" cap="none" spc="0" normalizeH="0" baseline="0" noProof="0" dirty="0" smtClean="0">
                <a:ln>
                  <a:noFill/>
                </a:ln>
                <a:solidFill>
                  <a:schemeClr val="tx1"/>
                </a:solidFill>
                <a:effectLst/>
                <a:uLnTx/>
                <a:uFillTx/>
                <a:latin typeface="+mn-lt"/>
                <a:ea typeface="+mn-ea"/>
                <a:cs typeface="+mn-cs"/>
              </a:rPr>
              <a:t>NOT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protect you from errors such as this.  It is left up to the administrator to properly manage the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zpool</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Multiply 21"/>
          <p:cNvSpPr/>
          <p:nvPr/>
        </p:nvSpPr>
        <p:spPr>
          <a:xfrm>
            <a:off x="5410200" y="4038600"/>
            <a:ext cx="2438400" cy="2819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Multiply 24"/>
          <p:cNvSpPr/>
          <p:nvPr/>
        </p:nvSpPr>
        <p:spPr>
          <a:xfrm>
            <a:off x="3657600" y="4038600"/>
            <a:ext cx="2438400" cy="2819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Multiply 25"/>
          <p:cNvSpPr/>
          <p:nvPr/>
        </p:nvSpPr>
        <p:spPr>
          <a:xfrm>
            <a:off x="1981200" y="4038600"/>
            <a:ext cx="2438400" cy="2819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Multiply 26"/>
          <p:cNvSpPr/>
          <p:nvPr/>
        </p:nvSpPr>
        <p:spPr>
          <a:xfrm>
            <a:off x="304800" y="4038600"/>
            <a:ext cx="2438400" cy="2819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27"/>
                                        </p:tgtEl>
                                        <p:attrNameLst>
                                          <p:attrName>style.visibility</p:attrName>
                                        </p:attrNameLst>
                                      </p:cBhvr>
                                      <p:to>
                                        <p:strVal val="visible"/>
                                      </p:to>
                                    </p:set>
                                  </p:childTnLst>
                                </p:cTn>
                              </p:par>
                              <p:par>
                                <p:cTn id="10" presetID="1" presetClass="entr" presetSubtype="0" fill="hold" grpId="0" nodeType="withEffect">
                                  <p:stCondLst>
                                    <p:cond delay="2000"/>
                                  </p:stCondLst>
                                  <p:childTnLst>
                                    <p:set>
                                      <p:cBhvr>
                                        <p:cTn id="11" dur="1" fill="hold">
                                          <p:stCondLst>
                                            <p:cond delay="0"/>
                                          </p:stCondLst>
                                        </p:cTn>
                                        <p:tgtEl>
                                          <p:spTgt spid="26"/>
                                        </p:tgtEl>
                                        <p:attrNameLst>
                                          <p:attrName>style.visibility</p:attrName>
                                        </p:attrNameLst>
                                      </p:cBhvr>
                                      <p:to>
                                        <p:strVal val="visible"/>
                                      </p:to>
                                    </p:set>
                                  </p:childTnLst>
                                </p:cTn>
                              </p:par>
                              <p:par>
                                <p:cTn id="12" presetID="1" presetClass="entr" presetSubtype="0" fill="hold" grpId="0" nodeType="withEffect">
                                  <p:stCondLst>
                                    <p:cond delay="2000"/>
                                  </p:stCondLst>
                                  <p:childTnLst>
                                    <p:set>
                                      <p:cBhvr>
                                        <p:cTn id="13" dur="1" fill="hold">
                                          <p:stCondLst>
                                            <p:cond delay="0"/>
                                          </p:stCondLst>
                                        </p:cTn>
                                        <p:tgtEl>
                                          <p:spTgt spid="2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5" grpId="0" animBg="1"/>
      <p:bldP spid="26"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rmAutofit/>
          </a:bodyPr>
          <a:lstStyle/>
          <a:p>
            <a:pPr>
              <a:buNone/>
            </a:pPr>
            <a:r>
              <a:rPr lang="en-US" sz="1800" dirty="0" smtClean="0"/>
              <a:t>Before I start I want to explain where I’m writing this presentation from.</a:t>
            </a:r>
          </a:p>
          <a:p>
            <a:pPr>
              <a:buNone/>
            </a:pPr>
            <a:r>
              <a:rPr lang="en-US" sz="1800" dirty="0" smtClean="0"/>
              <a:t>Until March 2012 I had more than 20 years with Windows/DOS exclusively.  I’m heavy on both hardware and software usage and optimizations.  As such, I’m your typical advanced and experienced Windows user/admin.</a:t>
            </a:r>
          </a:p>
          <a:p>
            <a:pPr>
              <a:buNone/>
            </a:pPr>
            <a:r>
              <a:rPr lang="en-US" sz="1800" dirty="0" smtClean="0"/>
              <a:t>When I chose to devote myself to figuring out </a:t>
            </a:r>
            <a:r>
              <a:rPr lang="en-US" sz="1800" dirty="0" err="1" smtClean="0"/>
              <a:t>FreeNAS</a:t>
            </a:r>
            <a:r>
              <a:rPr lang="en-US" sz="1800" dirty="0" smtClean="0"/>
              <a:t> because I was not happy with Windows file systems. I spent a month of 12 hour days reading forums, experimenting with a VM, and then later a test platform.</a:t>
            </a:r>
          </a:p>
          <a:p>
            <a:pPr>
              <a:buNone/>
            </a:pPr>
            <a:r>
              <a:rPr lang="en-US" sz="1800" dirty="0" smtClean="0"/>
              <a:t>I learned a lot about the differences between FreeBSD and Windows.  Some are subtle but critical to safely storing your data.  Some are obvious but minor.</a:t>
            </a:r>
          </a:p>
          <a:p>
            <a:pPr>
              <a:buNone/>
            </a:pPr>
            <a:r>
              <a:rPr lang="en-US" sz="1800" dirty="0" smtClean="0"/>
              <a:t>Much of the information in this presentation is written based on my 13000+ posts on the forum, reading almost every post that has been posted to the </a:t>
            </a:r>
            <a:r>
              <a:rPr lang="en-US" sz="1800" dirty="0" err="1" smtClean="0"/>
              <a:t>FreeNAS</a:t>
            </a:r>
            <a:r>
              <a:rPr lang="en-US" sz="1800" dirty="0" smtClean="0"/>
              <a:t> forum since I joined the forums in March 2012 and from friendships that I’ve made on the </a:t>
            </a:r>
            <a:r>
              <a:rPr lang="en-US" sz="1800" dirty="0" err="1" smtClean="0"/>
              <a:t>FreeNAS</a:t>
            </a:r>
            <a:r>
              <a:rPr lang="en-US" sz="1800" dirty="0" smtClean="0"/>
              <a:t> forum with users, moderators, and developers.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think about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Failure of a </a:t>
            </a:r>
            <a:r>
              <a:rPr lang="en-US" dirty="0" err="1" smtClean="0"/>
              <a:t>VDev</a:t>
            </a:r>
            <a:r>
              <a:rPr lang="en-US" dirty="0" smtClean="0"/>
              <a:t> in a </a:t>
            </a:r>
            <a:r>
              <a:rPr lang="en-US" dirty="0" err="1" smtClean="0"/>
              <a:t>zpool</a:t>
            </a:r>
            <a:r>
              <a:rPr lang="en-US" dirty="0" smtClean="0"/>
              <a:t> will cause the </a:t>
            </a:r>
            <a:r>
              <a:rPr lang="en-US" dirty="0" err="1" smtClean="0"/>
              <a:t>zpool</a:t>
            </a:r>
            <a:r>
              <a:rPr lang="en-US" dirty="0" smtClean="0"/>
              <a:t> to fail.  This means </a:t>
            </a:r>
            <a:r>
              <a:rPr lang="en-US" u="sng" dirty="0" smtClean="0"/>
              <a:t>all</a:t>
            </a:r>
            <a:r>
              <a:rPr lang="en-US" dirty="0" smtClean="0"/>
              <a:t> data in the </a:t>
            </a:r>
            <a:r>
              <a:rPr lang="en-US" u="sng" dirty="0" err="1" smtClean="0"/>
              <a:t>zpool</a:t>
            </a:r>
            <a:r>
              <a:rPr lang="en-US" dirty="0" smtClean="0"/>
              <a:t> is lost.  There is no chance of recovering data from the remaining </a:t>
            </a:r>
            <a:r>
              <a:rPr lang="en-US" dirty="0" err="1" smtClean="0"/>
              <a:t>VDevs</a:t>
            </a:r>
            <a:r>
              <a:rPr lang="en-US" dirty="0" smtClean="0"/>
              <a:t> and there are </a:t>
            </a:r>
            <a:r>
              <a:rPr lang="en-US" u="sng" dirty="0" smtClean="0"/>
              <a:t>no recovery tools for ZFS</a:t>
            </a:r>
            <a:r>
              <a:rPr lang="en-US" dirty="0" smtClean="0"/>
              <a:t>.</a:t>
            </a:r>
          </a:p>
          <a:p>
            <a:r>
              <a:rPr lang="en-US" dirty="0" smtClean="0"/>
              <a:t>FreeNAS will allow configurations that remove redundancy.  The administrator is expected to ensure redundancy by proper management of the </a:t>
            </a:r>
            <a:r>
              <a:rPr lang="en-US" dirty="0" err="1" smtClean="0"/>
              <a:t>zpool</a:t>
            </a:r>
            <a:r>
              <a:rPr lang="en-US" dirty="0" smtClean="0"/>
              <a:t> and ZIL on his own.  Improper management may cost you your data in the future.</a:t>
            </a:r>
          </a:p>
          <a:p>
            <a:r>
              <a:rPr lang="en-US" dirty="0" smtClean="0"/>
              <a:t>Hard disks put in a </a:t>
            </a:r>
            <a:r>
              <a:rPr lang="en-US" dirty="0" err="1" smtClean="0"/>
              <a:t>VDev</a:t>
            </a:r>
            <a:r>
              <a:rPr lang="en-US" dirty="0" smtClean="0"/>
              <a:t> cannot be removed- only replaced and only if you have enough redundancy to support the disk replacement.</a:t>
            </a:r>
          </a:p>
          <a:p>
            <a:r>
              <a:rPr lang="en-US" dirty="0" err="1" smtClean="0"/>
              <a:t>VDevs</a:t>
            </a:r>
            <a:r>
              <a:rPr lang="en-US" dirty="0" smtClean="0"/>
              <a:t> added to a </a:t>
            </a:r>
            <a:r>
              <a:rPr lang="en-US" dirty="0" err="1" smtClean="0"/>
              <a:t>zpool</a:t>
            </a:r>
            <a:r>
              <a:rPr lang="en-US" dirty="0" smtClean="0"/>
              <a:t> cannot be removed under any circumstances.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Encryption</a:t>
            </a:r>
            <a:endParaRPr lang="en-US" dirty="0"/>
          </a:p>
        </p:txBody>
      </p:sp>
      <p:sp>
        <p:nvSpPr>
          <p:cNvPr id="3" name="Content Placeholder 2"/>
          <p:cNvSpPr>
            <a:spLocks noGrp="1"/>
          </p:cNvSpPr>
          <p:nvPr>
            <p:ph idx="1"/>
          </p:nvPr>
        </p:nvSpPr>
        <p:spPr/>
        <p:txBody>
          <a:bodyPr>
            <a:normAutofit fontScale="55000" lnSpcReduction="20000"/>
          </a:bodyPr>
          <a:lstStyle/>
          <a:p>
            <a:r>
              <a:rPr lang="en-US" sz="2900" dirty="0" smtClean="0"/>
              <a:t>Encryption of </a:t>
            </a:r>
            <a:r>
              <a:rPr lang="en-US" sz="2900" dirty="0" err="1" smtClean="0"/>
              <a:t>zpools</a:t>
            </a:r>
            <a:r>
              <a:rPr lang="en-US" sz="2900" dirty="0" smtClean="0"/>
              <a:t> is supported starting with FreeNAS 8.3.1 using </a:t>
            </a:r>
            <a:r>
              <a:rPr lang="en-US" sz="2900" dirty="0" err="1" smtClean="0"/>
              <a:t>geli</a:t>
            </a:r>
            <a:r>
              <a:rPr lang="en-US" sz="2900" dirty="0" smtClean="0"/>
              <a:t>.  Note that the encryption used by FreeNAS is not compatible with Oracle’s ZFS v30 implementation of encryption.  Oracle’s ZFS v30 is not open source and therefore is not expected to be implemented into FreeBSD in the future.  Additionally, if you use encrypted drives on FreeNAS you will not be able to easily(if at all) mount them under </a:t>
            </a:r>
            <a:r>
              <a:rPr lang="en-US" sz="2900" u="sng" dirty="0" smtClean="0"/>
              <a:t>any</a:t>
            </a:r>
            <a:r>
              <a:rPr lang="en-US" sz="2900" dirty="0" smtClean="0"/>
              <a:t> other operating system.</a:t>
            </a:r>
          </a:p>
          <a:p>
            <a:r>
              <a:rPr lang="en-US" sz="2900" dirty="0" smtClean="0"/>
              <a:t>It is imperative you maintain a backup of your keys and passwords.  Loss of your key or password will result in you not being able to access your data.</a:t>
            </a:r>
          </a:p>
          <a:p>
            <a:r>
              <a:rPr lang="en-US" sz="2900" dirty="0" err="1" smtClean="0"/>
              <a:t>Geli</a:t>
            </a:r>
            <a:r>
              <a:rPr lang="en-US" sz="2900" dirty="0" smtClean="0"/>
              <a:t> uses AES-XTS 128-bit encryption.  As of </a:t>
            </a:r>
            <a:r>
              <a:rPr lang="en-US" sz="2900" dirty="0" err="1" smtClean="0"/>
              <a:t>FreeNAS</a:t>
            </a:r>
            <a:r>
              <a:rPr lang="en-US" sz="2900" dirty="0" smtClean="0"/>
              <a:t> 9.2.0 the recommendation is to use an AES-NI CPU for encryption if you wish to use encryption.  CPUs without AES-NI suffer a significant performance penalty.  AES-NI supported CPUs will see an unnoticeable performance penalty.  In fact, benchmark tests performed were unable to find the performance limit with AES-NI supported CPUs.  Only some Intel CPUs manufactured after January 2010 and some AMD CPUs manufactured after Oct 2011 have this feature set.  Consult the manufacturer’s website to determine if your CPU supports AES-NI.  Speeds of less than 20MB/sec are often observed for those that choose to use encryption without a CPU that supports AES-NI.</a:t>
            </a:r>
          </a:p>
          <a:p>
            <a:r>
              <a:rPr lang="en-US" sz="2900" dirty="0" smtClean="0"/>
              <a:t>Note that any ZIL or L2ARCs used with encrypted </a:t>
            </a:r>
            <a:r>
              <a:rPr lang="en-US" sz="2900" dirty="0" err="1" smtClean="0"/>
              <a:t>zpools</a:t>
            </a:r>
            <a:r>
              <a:rPr lang="en-US" sz="2900" dirty="0" smtClean="0"/>
              <a:t> are also encrypted.</a:t>
            </a:r>
          </a:p>
          <a:p>
            <a:endParaRPr lang="en-US" dirty="0" smtClean="0"/>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Installing programs in FreeNAS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Programs and files should </a:t>
            </a:r>
            <a:r>
              <a:rPr lang="en-US" u="sng" dirty="0" smtClean="0"/>
              <a:t>not</a:t>
            </a:r>
            <a:r>
              <a:rPr lang="en-US" dirty="0" smtClean="0"/>
              <a:t> be installed to the FreeNAS USB stick.</a:t>
            </a:r>
          </a:p>
          <a:p>
            <a:r>
              <a:rPr lang="en-US" dirty="0" smtClean="0"/>
              <a:t>The USB stick is kept in a read-only mode to maximize the USB stick lifespan.</a:t>
            </a:r>
          </a:p>
          <a:p>
            <a:r>
              <a:rPr lang="en-US" dirty="0" smtClean="0"/>
              <a:t>The available space on the USB stick is also very small(just a few MB).  </a:t>
            </a:r>
            <a:r>
              <a:rPr lang="en-US" dirty="0" err="1" smtClean="0"/>
              <a:t>FreeNAS</a:t>
            </a:r>
            <a:r>
              <a:rPr lang="en-US" dirty="0" smtClean="0"/>
              <a:t> needs this space, so don’t assume you can use it.</a:t>
            </a:r>
          </a:p>
          <a:p>
            <a:r>
              <a:rPr lang="en-US" dirty="0" smtClean="0"/>
              <a:t>If you do want to install programs in </a:t>
            </a:r>
            <a:r>
              <a:rPr lang="en-US" dirty="0" err="1" smtClean="0"/>
              <a:t>FreeNAS</a:t>
            </a:r>
            <a:r>
              <a:rPr lang="en-US" dirty="0" smtClean="0"/>
              <a:t>/FreeBSD the jail is designed to provide this function.  It is a minimal installation of FreeBSD and should allow you to install anything you like.  Using the jail will require you be familiar with the FreeBSD command line and you will be responsible for managing updates of the jail appropriately to ensure there are no security risks.</a:t>
            </a:r>
          </a:p>
          <a:p>
            <a:r>
              <a:rPr lang="en-US" dirty="0" smtClean="0"/>
              <a:t>Consult the manual for instructions on installing and using the jail.</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60438"/>
          </a:xfrm>
        </p:spPr>
        <p:txBody>
          <a:bodyPr/>
          <a:lstStyle/>
          <a:p>
            <a:r>
              <a:rPr lang="en-US" dirty="0" smtClean="0"/>
              <a:t>Performance of </a:t>
            </a:r>
            <a:r>
              <a:rPr lang="en-US" dirty="0" err="1" smtClean="0"/>
              <a:t>zpools</a:t>
            </a:r>
            <a:r>
              <a:rPr lang="en-US" dirty="0" smtClean="0"/>
              <a:t>…	</a:t>
            </a:r>
            <a:endParaRPr lang="en-US" dirty="0"/>
          </a:p>
        </p:txBody>
      </p:sp>
      <p:sp>
        <p:nvSpPr>
          <p:cNvPr id="3" name="Content Placeholder 2"/>
          <p:cNvSpPr>
            <a:spLocks noGrp="1"/>
          </p:cNvSpPr>
          <p:nvPr>
            <p:ph idx="1"/>
          </p:nvPr>
        </p:nvSpPr>
        <p:spPr>
          <a:xfrm>
            <a:off x="457200" y="1143000"/>
            <a:ext cx="8229600" cy="5334000"/>
          </a:xfrm>
        </p:spPr>
        <p:txBody>
          <a:bodyPr>
            <a:noAutofit/>
          </a:bodyPr>
          <a:lstStyle/>
          <a:p>
            <a:r>
              <a:rPr lang="en-US" sz="1550" dirty="0" smtClean="0"/>
              <a:t>For maximum performance and </a:t>
            </a:r>
            <a:r>
              <a:rPr lang="en-US" sz="1550" u="sng" dirty="0" smtClean="0"/>
              <a:t>reliability</a:t>
            </a:r>
            <a:r>
              <a:rPr lang="en-US" sz="1550" dirty="0" smtClean="0"/>
              <a:t>, you should never try to use ZFS with less than 8GB of RAM and a 64-bit system under </a:t>
            </a:r>
            <a:r>
              <a:rPr lang="en-US" sz="1550" u="sng" dirty="0" smtClean="0"/>
              <a:t>any</a:t>
            </a:r>
            <a:r>
              <a:rPr lang="en-US" sz="1550" dirty="0" smtClean="0"/>
              <a:t> circumstances, regardless of the size of your pool.  We typically see at least 1-2 people every week that break this rule and they lose their pools suddenly.  There is no recovery if you damage your pool and ignoring this warning.</a:t>
            </a:r>
          </a:p>
          <a:p>
            <a:r>
              <a:rPr lang="en-US" sz="1550" dirty="0" smtClean="0"/>
              <a:t>It is not recommended that </a:t>
            </a:r>
            <a:r>
              <a:rPr lang="en-US" sz="1550" dirty="0" err="1" smtClean="0"/>
              <a:t>VDevs</a:t>
            </a:r>
            <a:r>
              <a:rPr lang="en-US" sz="1550" dirty="0" smtClean="0"/>
              <a:t> contain more than 11 disks under </a:t>
            </a:r>
            <a:r>
              <a:rPr lang="en-US" sz="1550" u="sng" dirty="0" smtClean="0"/>
              <a:t>any</a:t>
            </a:r>
            <a:r>
              <a:rPr lang="en-US" sz="1550" dirty="0" smtClean="0"/>
              <a:t> circumstances.</a:t>
            </a:r>
          </a:p>
          <a:p>
            <a:r>
              <a:rPr lang="en-US" sz="1550" dirty="0" err="1" smtClean="0"/>
              <a:t>FreeNAS</a:t>
            </a:r>
            <a:r>
              <a:rPr lang="en-US" sz="1550" dirty="0" smtClean="0"/>
              <a:t>’ ZFS stripes data in chunks up to 128 kilobyte .  If you will be using compression (default is enabled/lz4) with </a:t>
            </a:r>
            <a:r>
              <a:rPr lang="en-US" sz="1550" dirty="0" err="1" smtClean="0"/>
              <a:t>FreeNAS</a:t>
            </a:r>
            <a:r>
              <a:rPr lang="en-US" sz="1550" dirty="0" smtClean="0"/>
              <a:t> 9.2.1+ then the following slide does not apply.  Compression adds a layer of complexity because each block of data will be compressed to some arbitrary smaller size, so planning for ideal block allocation is impossible.</a:t>
            </a:r>
          </a:p>
          <a:p>
            <a:r>
              <a:rPr lang="en-US" sz="1550" dirty="0" smtClean="0"/>
              <a:t>For home users in particular, your bottleneck is certainly going to be your </a:t>
            </a:r>
            <a:r>
              <a:rPr lang="en-US" sz="1550" dirty="0" err="1" smtClean="0"/>
              <a:t>Gb</a:t>
            </a:r>
            <a:r>
              <a:rPr lang="en-US" sz="1550" dirty="0" smtClean="0"/>
              <a:t> NIC and not your pool unless you are using woefully inadequate hardware for </a:t>
            </a:r>
            <a:r>
              <a:rPr lang="en-US" sz="1550" dirty="0" err="1" smtClean="0"/>
              <a:t>FreeNAS</a:t>
            </a:r>
            <a:r>
              <a:rPr lang="en-US" sz="1550" dirty="0" smtClean="0"/>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60438"/>
          </a:xfrm>
        </p:spPr>
        <p:txBody>
          <a:bodyPr/>
          <a:lstStyle/>
          <a:p>
            <a:r>
              <a:rPr lang="en-US" dirty="0" smtClean="0"/>
              <a:t>Performance of </a:t>
            </a:r>
            <a:r>
              <a:rPr lang="en-US" dirty="0" err="1" smtClean="0"/>
              <a:t>zpools</a:t>
            </a:r>
            <a:r>
              <a:rPr lang="en-US" dirty="0" smtClean="0"/>
              <a:t>…	</a:t>
            </a:r>
            <a:endParaRPr lang="en-US" dirty="0"/>
          </a:p>
        </p:txBody>
      </p:sp>
      <p:sp>
        <p:nvSpPr>
          <p:cNvPr id="3" name="Content Placeholder 2"/>
          <p:cNvSpPr>
            <a:spLocks noGrp="1"/>
          </p:cNvSpPr>
          <p:nvPr>
            <p:ph idx="1"/>
          </p:nvPr>
        </p:nvSpPr>
        <p:spPr>
          <a:xfrm>
            <a:off x="457200" y="1143000"/>
            <a:ext cx="8229600" cy="5334000"/>
          </a:xfrm>
        </p:spPr>
        <p:txBody>
          <a:bodyPr>
            <a:noAutofit/>
          </a:bodyPr>
          <a:lstStyle/>
          <a:p>
            <a:endParaRPr lang="en-US" sz="1550" dirty="0" smtClean="0"/>
          </a:p>
          <a:p>
            <a:r>
              <a:rPr lang="en-US" sz="1800" dirty="0" smtClean="0"/>
              <a:t>If you are not using compression:</a:t>
            </a:r>
          </a:p>
          <a:p>
            <a:pPr lvl="1"/>
            <a:r>
              <a:rPr lang="en-US" sz="1400" dirty="0" smtClean="0"/>
              <a:t>For performance reasons it is preferred that you use these conventions when creating RAIDZ1, RAIDZ2  and RAIDZ3 </a:t>
            </a:r>
            <a:r>
              <a:rPr lang="en-US" sz="1400" dirty="0" err="1" smtClean="0"/>
              <a:t>VDevs</a:t>
            </a:r>
            <a:r>
              <a:rPr lang="en-US" sz="1400" dirty="0" smtClean="0"/>
              <a:t>. (n is any whole number you want….1, 2, 3 etc.)</a:t>
            </a:r>
          </a:p>
          <a:p>
            <a:pPr lvl="1"/>
            <a:r>
              <a:rPr lang="en-US" sz="1400" dirty="0" smtClean="0"/>
              <a:t>RAIDZ1 should have the total number of drives equal to  2</a:t>
            </a:r>
            <a:r>
              <a:rPr lang="en-US" sz="1400" baseline="50000" dirty="0" smtClean="0"/>
              <a:t>n</a:t>
            </a:r>
            <a:r>
              <a:rPr lang="en-US" sz="1400" dirty="0" smtClean="0"/>
              <a:t> + 1. (</a:t>
            </a:r>
            <a:r>
              <a:rPr lang="en-US" sz="1400" dirty="0" err="1" smtClean="0"/>
              <a:t>ie</a:t>
            </a:r>
            <a:r>
              <a:rPr lang="en-US" sz="1400" dirty="0" smtClean="0"/>
              <a:t> 3, 5, 9, etc. drives for the </a:t>
            </a:r>
            <a:r>
              <a:rPr lang="en-US" sz="1400" dirty="0" err="1" smtClean="0"/>
              <a:t>VDev</a:t>
            </a:r>
            <a:r>
              <a:rPr lang="en-US" sz="1400" dirty="0" smtClean="0"/>
              <a:t>)</a:t>
            </a:r>
          </a:p>
          <a:p>
            <a:pPr lvl="1"/>
            <a:r>
              <a:rPr lang="en-US" sz="1400" dirty="0" smtClean="0"/>
              <a:t>RAIDZ2 should have the total number of drives equal to  2</a:t>
            </a:r>
            <a:r>
              <a:rPr lang="en-US" sz="1400" baseline="50000" dirty="0" smtClean="0"/>
              <a:t>n</a:t>
            </a:r>
            <a:r>
              <a:rPr lang="en-US" sz="1400" dirty="0" smtClean="0"/>
              <a:t> + 2. (</a:t>
            </a:r>
            <a:r>
              <a:rPr lang="en-US" sz="1400" dirty="0" err="1" smtClean="0"/>
              <a:t>ie</a:t>
            </a:r>
            <a:r>
              <a:rPr lang="en-US" sz="1400" dirty="0" smtClean="0"/>
              <a:t> 4, 6, 10, etc drives for the </a:t>
            </a:r>
            <a:r>
              <a:rPr lang="en-US" sz="1400" dirty="0" err="1" smtClean="0"/>
              <a:t>VDev</a:t>
            </a:r>
            <a:r>
              <a:rPr lang="en-US" sz="1400" dirty="0" smtClean="0"/>
              <a:t>)</a:t>
            </a:r>
          </a:p>
          <a:p>
            <a:pPr lvl="1"/>
            <a:r>
              <a:rPr lang="en-US" sz="1400" dirty="0" smtClean="0"/>
              <a:t>RAIDZ3 should have the total number of drives equal to  2</a:t>
            </a:r>
            <a:r>
              <a:rPr lang="en-US" sz="1400" baseline="50000" dirty="0" smtClean="0"/>
              <a:t>n</a:t>
            </a:r>
            <a:r>
              <a:rPr lang="en-US" sz="1400" dirty="0" smtClean="0"/>
              <a:t> + 3. (</a:t>
            </a:r>
            <a:r>
              <a:rPr lang="en-US" sz="1400" dirty="0" err="1" smtClean="0"/>
              <a:t>ie</a:t>
            </a:r>
            <a:r>
              <a:rPr lang="en-US" sz="1400" dirty="0" smtClean="0"/>
              <a:t> 5, 7, 11, etc drives for the </a:t>
            </a:r>
            <a:r>
              <a:rPr lang="en-US" sz="1400" dirty="0" err="1" smtClean="0"/>
              <a:t>VDev</a:t>
            </a:r>
            <a:r>
              <a:rPr lang="en-US" sz="1400" dirty="0" smtClean="0"/>
              <a:t>)</a:t>
            </a:r>
          </a:p>
          <a:p>
            <a:pPr lvl="1"/>
            <a:r>
              <a:rPr lang="en-US" sz="1400" dirty="0" smtClean="0"/>
              <a:t>This is to ensure ZFS stripes fall on the 4k sector boundary of newer generation hard drives.</a:t>
            </a:r>
          </a:p>
          <a:p>
            <a:pPr lvl="1"/>
            <a:r>
              <a:rPr lang="en-US" sz="1400" dirty="0" smtClean="0"/>
              <a:t>If you do not intend to transfer large quantities of data constantly this </a:t>
            </a:r>
            <a:r>
              <a:rPr lang="en-US" sz="1400" dirty="0" err="1" smtClean="0"/>
              <a:t>thumbrule</a:t>
            </a:r>
            <a:r>
              <a:rPr lang="en-US" sz="1400" dirty="0" smtClean="0"/>
              <a:t> can be disregarded.  For instance, if you intend to use your server to stream DVD rips of your collection, this </a:t>
            </a:r>
            <a:r>
              <a:rPr lang="en-US" sz="1400" dirty="0" err="1" smtClean="0"/>
              <a:t>thumbrule</a:t>
            </a:r>
            <a:r>
              <a:rPr lang="en-US" sz="1400" dirty="0" smtClean="0"/>
              <a:t> can be ignored.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700" dirty="0" smtClean="0"/>
              <a:t>Additional thoughts for </a:t>
            </a:r>
            <a:r>
              <a:rPr lang="en-US" sz="3700" dirty="0" err="1" smtClean="0"/>
              <a:t>noobs</a:t>
            </a:r>
            <a:r>
              <a:rPr lang="en-US" sz="3700" dirty="0" smtClean="0"/>
              <a:t>…</a:t>
            </a:r>
            <a:endParaRPr lang="en-US" sz="3700" dirty="0"/>
          </a:p>
        </p:txBody>
      </p:sp>
      <p:sp>
        <p:nvSpPr>
          <p:cNvPr id="3" name="Content Placeholder 2"/>
          <p:cNvSpPr>
            <a:spLocks noGrp="1"/>
          </p:cNvSpPr>
          <p:nvPr>
            <p:ph idx="1"/>
          </p:nvPr>
        </p:nvSpPr>
        <p:spPr/>
        <p:txBody>
          <a:bodyPr>
            <a:noAutofit/>
          </a:bodyPr>
          <a:lstStyle/>
          <a:p>
            <a:r>
              <a:rPr lang="en-US" sz="1300" dirty="0" smtClean="0"/>
              <a:t>For maximum performance, </a:t>
            </a:r>
            <a:r>
              <a:rPr lang="en-US" sz="1300" u="sng" dirty="0" smtClean="0"/>
              <a:t>more RAM is always better.</a:t>
            </a:r>
            <a:r>
              <a:rPr lang="en-US" sz="1300" dirty="0" smtClean="0"/>
              <a:t>   Maximum allowed motherboard RAM is recommended.  The resultant improper shutdowns of your system can result in a corrupted </a:t>
            </a:r>
            <a:r>
              <a:rPr lang="en-US" sz="1300" dirty="0" err="1" smtClean="0"/>
              <a:t>zpool</a:t>
            </a:r>
            <a:r>
              <a:rPr lang="en-US" sz="1300" dirty="0" smtClean="0"/>
              <a:t> that will no longer mount.  </a:t>
            </a:r>
            <a:r>
              <a:rPr lang="en-US" sz="1300" u="sng" dirty="0" smtClean="0"/>
              <a:t>Don’t be a statistic!  Use 8GB+ of RAM with ZFS or use a different NAS solution.</a:t>
            </a:r>
            <a:r>
              <a:rPr lang="en-US" sz="1300" dirty="0" smtClean="0"/>
              <a:t> I don’t even bother responding to posters that can’t have the minimum hardware and follow recommendations in the </a:t>
            </a:r>
            <a:r>
              <a:rPr lang="en-US" sz="1300" dirty="0" err="1" smtClean="0"/>
              <a:t>stickies</a:t>
            </a:r>
            <a:r>
              <a:rPr lang="en-US" sz="1300" dirty="0" smtClean="0"/>
              <a:t>.</a:t>
            </a:r>
            <a:endParaRPr lang="en-US" sz="1300" u="sng" dirty="0" smtClean="0"/>
          </a:p>
          <a:p>
            <a:pPr lvl="1"/>
            <a:r>
              <a:rPr lang="en-US" sz="1300" dirty="0" smtClean="0"/>
              <a:t>This is a fairly common occurrence for many forum users that are new to FreeBSD/</a:t>
            </a:r>
            <a:r>
              <a:rPr lang="en-US" sz="1300" dirty="0" err="1" smtClean="0"/>
              <a:t>FreeNAS</a:t>
            </a:r>
            <a:r>
              <a:rPr lang="en-US" sz="1300" dirty="0" smtClean="0"/>
              <a:t> and think they can “get by” with less RAM because they are using hardware that doesn’t support 8GB of RAM, 8GB of RAM costs too much, or they are convinced they know better than the manual.  Some people get lucky and have no problems, others have lost their </a:t>
            </a:r>
            <a:r>
              <a:rPr lang="en-US" sz="1300" dirty="0" err="1" smtClean="0"/>
              <a:t>zpools</a:t>
            </a:r>
            <a:r>
              <a:rPr lang="en-US" sz="1300" dirty="0" smtClean="0"/>
              <a:t>.  I’d never risk my data by using less than 8GB of RAM and I recommend the same to you.</a:t>
            </a:r>
          </a:p>
          <a:p>
            <a:r>
              <a:rPr lang="en-US" sz="1300" dirty="0" smtClean="0"/>
              <a:t>If you want to use ZFS with less than FreeNAS’ recommended RAM  you should consider the NAS4Free project. NAS4Free recommends 1GB per TB of storage without the baseline 8GB.  So if you have 5TB of storage you’d need 13GB of RAM for FreeNAS, but only 5GB for NAS4Free.  Note that using NAS4Free does not alleviate the risk of improper shutdowns crashing your system.  So don’t lowball your RAM needs.</a:t>
            </a:r>
          </a:p>
          <a:p>
            <a:r>
              <a:rPr lang="en-US" sz="1300" dirty="0" smtClean="0"/>
              <a:t>ZILs and L2ARCs have very specific uses.  Money spent on SSDs for ZILs or L2ARCs are almost always better spent on RAM.</a:t>
            </a:r>
          </a:p>
          <a:p>
            <a:r>
              <a:rPr lang="en-US" sz="1300" dirty="0" smtClean="0"/>
              <a:t>For most  home users just sharing some files and perhaps some </a:t>
            </a:r>
            <a:r>
              <a:rPr lang="en-US" sz="1300" dirty="0" err="1" smtClean="0"/>
              <a:t>plugins</a:t>
            </a:r>
            <a:r>
              <a:rPr lang="en-US" sz="1300" dirty="0" smtClean="0"/>
              <a:t>/jails, 16GB of RAM is an excellent place to start.  By far most home users will have a stable and fast </a:t>
            </a:r>
            <a:r>
              <a:rPr lang="en-US" sz="1300" dirty="0" err="1" smtClean="0"/>
              <a:t>FreeNAS</a:t>
            </a:r>
            <a:r>
              <a:rPr lang="en-US" sz="1300" dirty="0" smtClean="0"/>
              <a:t> server with 16GB of RAM.</a:t>
            </a:r>
          </a:p>
          <a:p>
            <a:pPr>
              <a:buNone/>
            </a:pPr>
            <a:endParaRPr lang="en-US" sz="13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ZFS versions</a:t>
            </a:r>
            <a:endParaRPr lang="en-US" dirty="0"/>
          </a:p>
        </p:txBody>
      </p:sp>
      <p:sp>
        <p:nvSpPr>
          <p:cNvPr id="3" name="Content Placeholder 2"/>
          <p:cNvSpPr>
            <a:spLocks noGrp="1"/>
          </p:cNvSpPr>
          <p:nvPr>
            <p:ph idx="1"/>
          </p:nvPr>
        </p:nvSpPr>
        <p:spPr/>
        <p:txBody>
          <a:bodyPr/>
          <a:lstStyle/>
          <a:p>
            <a:r>
              <a:rPr lang="en-US" dirty="0" err="1" smtClean="0"/>
              <a:t>FreeNAS</a:t>
            </a:r>
            <a:r>
              <a:rPr lang="en-US" dirty="0" smtClean="0"/>
              <a:t> versions prior to 8.3.0 use ZFS v15.</a:t>
            </a:r>
          </a:p>
          <a:p>
            <a:r>
              <a:rPr lang="en-US" dirty="0" err="1" smtClean="0"/>
              <a:t>FreeNAS</a:t>
            </a:r>
            <a:r>
              <a:rPr lang="en-US" dirty="0" smtClean="0"/>
              <a:t> 8.3.0 and 8.3.1 use ZFS v28.</a:t>
            </a:r>
          </a:p>
          <a:p>
            <a:r>
              <a:rPr lang="en-US" dirty="0" smtClean="0"/>
              <a:t>ZFS went closed source with v29 by Oracle after buying Sun (the original creators and maintainers of ZFS).  It is not expected that any versions after v28 will ever be open source.  The ZFS code has continued as an open source fork by </a:t>
            </a:r>
            <a:r>
              <a:rPr lang="en-US" dirty="0" err="1" smtClean="0"/>
              <a:t>OpenIndiana</a:t>
            </a:r>
            <a:r>
              <a:rPr lang="en-US" dirty="0" smtClean="0"/>
              <a:t> (</a:t>
            </a:r>
            <a:r>
              <a:rPr lang="en-US" dirty="0" err="1" smtClean="0"/>
              <a:t>Illumos</a:t>
            </a:r>
            <a:r>
              <a:rPr lang="en-US" dirty="0" smtClean="0"/>
              <a:t> Foundation).</a:t>
            </a:r>
          </a:p>
          <a:p>
            <a:r>
              <a:rPr lang="en-US" dirty="0" err="1" smtClean="0"/>
              <a:t>FreeNAS</a:t>
            </a:r>
            <a:r>
              <a:rPr lang="en-US" dirty="0" smtClean="0"/>
              <a:t> 9.1.0+ uses ZFS v5000.  This is basically v28 with support for flags(features).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Additional</a:t>
            </a:r>
            <a:r>
              <a:rPr lang="en-US" dirty="0" smtClean="0"/>
              <a:t> thoughts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Always keep in mind the possible need to expand in the future.  Will you want to add more drives later, buy bigger drives to replace your current drives or will you want to build a more modern system in the future?</a:t>
            </a:r>
          </a:p>
          <a:p>
            <a:r>
              <a:rPr lang="en-US" dirty="0" smtClean="0"/>
              <a:t>Intel Network cards are the NIC of choice.  The drivers are well maintained and provide excellent performance(not to mention inexpensive).  Other NICs have been known to perform intermittently, poorly, or not at all (especially </a:t>
            </a:r>
            <a:r>
              <a:rPr lang="en-US" dirty="0" err="1" smtClean="0"/>
              <a:t>Realtek</a:t>
            </a:r>
            <a:r>
              <a:rPr lang="en-US" dirty="0" smtClean="0"/>
              <a:t>).  Using “low power” CPUs such as Intel Atoms and AMD C-70s are NOT powerful enough to be used with </a:t>
            </a:r>
            <a:r>
              <a:rPr lang="en-US" dirty="0" err="1" smtClean="0"/>
              <a:t>Realtek</a:t>
            </a:r>
            <a:r>
              <a:rPr lang="en-US" dirty="0" smtClean="0"/>
              <a:t> and get good performance.  If you want a good laugh(or a realization of how bad </a:t>
            </a:r>
            <a:r>
              <a:rPr lang="en-US" dirty="0" err="1" smtClean="0"/>
              <a:t>Realteks</a:t>
            </a:r>
            <a:r>
              <a:rPr lang="en-US" dirty="0" smtClean="0"/>
              <a:t> are) read the driver notes at </a:t>
            </a:r>
            <a:r>
              <a:rPr lang="en-US" dirty="0" smtClean="0">
                <a:hlinkClick r:id="rId3"/>
              </a:rPr>
              <a:t>http://people.freebsd.org/~wpaul/RealTek/3.0/if_rl.c</a:t>
            </a:r>
            <a:r>
              <a:rPr lang="en-US" dirty="0" smtClean="0"/>
              <a:t>.</a:t>
            </a:r>
          </a:p>
          <a:p>
            <a:r>
              <a:rPr lang="en-US" dirty="0" smtClean="0"/>
              <a:t>Some users have complained about slow performance with </a:t>
            </a:r>
            <a:r>
              <a:rPr lang="en-US" dirty="0" err="1" smtClean="0"/>
              <a:t>FreeNAS</a:t>
            </a:r>
            <a:r>
              <a:rPr lang="en-US" dirty="0" smtClean="0"/>
              <a:t> that was narrowed down to their desktop’s NIC.  If you want very high speeds(90MB/sec+) you may want to consider Intel NICs for your desktop(s) as well.</a:t>
            </a:r>
          </a:p>
          <a:p>
            <a:r>
              <a:rPr lang="en-US" dirty="0" err="1" smtClean="0"/>
              <a:t>Wifi</a:t>
            </a:r>
            <a:r>
              <a:rPr lang="en-US" dirty="0" smtClean="0"/>
              <a:t> was never meant to be fast as it is a convenience technology.  So expecting more than 25-30MB/sec through your </a:t>
            </a:r>
            <a:r>
              <a:rPr lang="en-US" dirty="0" err="1" smtClean="0"/>
              <a:t>wifi</a:t>
            </a:r>
            <a:r>
              <a:rPr lang="en-US" dirty="0" smtClean="0"/>
              <a:t> is unrealistic.</a:t>
            </a:r>
          </a:p>
          <a:p>
            <a:r>
              <a:rPr lang="en-US" dirty="0" smtClean="0"/>
              <a:t>Samba is single threaded on a per-user basis.  Samba provides the Windows File Sharing services.  If Samba is used it is better to use a higher clocked CPU than one with more cores.  There is a balance between more cores and more clock speed however.  It is important to choose a CPU that hits that “happy medium” for your exact situation.  Generally, any CPU with 2+ cores at 2.5Ghz+ will perform decently with </a:t>
            </a:r>
            <a:r>
              <a:rPr lang="en-US" dirty="0" err="1" smtClean="0"/>
              <a:t>FreeNAS</a:t>
            </a:r>
            <a:r>
              <a:rPr lang="en-US" dirty="0" smtClean="0"/>
              <a:t>.</a:t>
            </a:r>
          </a:p>
          <a:p>
            <a:r>
              <a:rPr lang="en-US" dirty="0" smtClean="0"/>
              <a:t>Make sure your on-board SATA BIOS settings are set to AHCI.</a:t>
            </a:r>
          </a:p>
          <a:p>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a:t>
            </a:r>
            <a:r>
              <a:rPr lang="en-US" sz="4000" dirty="0" smtClean="0"/>
              <a:t>thoughts</a:t>
            </a:r>
            <a:r>
              <a:rPr lang="en-US" dirty="0" smtClean="0"/>
              <a:t>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55000" lnSpcReduction="20000"/>
          </a:bodyPr>
          <a:lstStyle/>
          <a:p>
            <a:r>
              <a:rPr lang="en-US" sz="3100" dirty="0" smtClean="0"/>
              <a:t>FreeNAS works great in a virtual machine such as </a:t>
            </a:r>
            <a:r>
              <a:rPr lang="en-US" sz="3100" dirty="0" err="1" smtClean="0"/>
              <a:t>VMWare</a:t>
            </a:r>
            <a:r>
              <a:rPr lang="en-US" sz="3100" dirty="0" smtClean="0"/>
              <a:t> </a:t>
            </a:r>
            <a:r>
              <a:rPr lang="en-US" sz="3100" dirty="0" err="1" smtClean="0"/>
              <a:t>ESXi</a:t>
            </a:r>
            <a:r>
              <a:rPr lang="en-US" sz="3100" dirty="0" smtClean="0"/>
              <a:t>, </a:t>
            </a:r>
            <a:r>
              <a:rPr lang="en-US" sz="3100" dirty="0" err="1" smtClean="0"/>
              <a:t>VMWare</a:t>
            </a:r>
            <a:r>
              <a:rPr lang="en-US" sz="3100" dirty="0" smtClean="0"/>
              <a:t> Workstation and </a:t>
            </a:r>
            <a:r>
              <a:rPr lang="en-US" sz="3100" dirty="0" err="1" smtClean="0"/>
              <a:t>VirtualBox</a:t>
            </a:r>
            <a:r>
              <a:rPr lang="en-US" sz="3100" dirty="0" smtClean="0"/>
              <a:t> if you want to experiment without dedicating hardware.  Do not trust these with real data however!</a:t>
            </a:r>
          </a:p>
          <a:p>
            <a:r>
              <a:rPr lang="en-US" sz="3100" dirty="0" smtClean="0"/>
              <a:t>Manually optimizing the system settings should </a:t>
            </a:r>
            <a:r>
              <a:rPr lang="en-US" sz="3100" u="sng" dirty="0" smtClean="0"/>
              <a:t>not</a:t>
            </a:r>
            <a:r>
              <a:rPr lang="en-US" sz="3100" dirty="0" smtClean="0"/>
              <a:t> normally be necessary as long as basic system requirements are met. In particular plenty of RAM.</a:t>
            </a:r>
          </a:p>
          <a:p>
            <a:r>
              <a:rPr lang="en-US" sz="3100" dirty="0" smtClean="0"/>
              <a:t>If you have issues with FreeNAS not operating as expected it is recommended you try upgrading to the latest RELEASE version.  Many bugs are fixed with each release.  Not all bug fixes are listed in the release notes.  You can add yourself to the mailing list if you would like an email when a new version is released.</a:t>
            </a:r>
          </a:p>
          <a:p>
            <a:r>
              <a:rPr lang="en-US" sz="3100" dirty="0" smtClean="0"/>
              <a:t>Always keep a backup of your </a:t>
            </a:r>
            <a:r>
              <a:rPr lang="en-US" sz="3100" dirty="0" err="1" smtClean="0"/>
              <a:t>FreeNAS</a:t>
            </a:r>
            <a:r>
              <a:rPr lang="en-US" sz="3100" dirty="0" smtClean="0"/>
              <a:t> configuration (see the FreeNAS manual).  Especially before you update FreeNAS.</a:t>
            </a:r>
          </a:p>
          <a:p>
            <a:r>
              <a:rPr lang="en-US" sz="3100" u="sng" dirty="0" smtClean="0"/>
              <a:t>RTFM (Read the freaking manual)</a:t>
            </a:r>
            <a:r>
              <a:rPr lang="en-US" sz="3100" dirty="0" smtClean="0"/>
              <a:t>.  There are a lot of </a:t>
            </a:r>
            <a:r>
              <a:rPr lang="en-US" sz="3100" dirty="0" err="1" smtClean="0"/>
              <a:t>thumbrules</a:t>
            </a:r>
            <a:r>
              <a:rPr lang="en-US" sz="3100" dirty="0" smtClean="0"/>
              <a:t>, tips, and tricks in the manual that will help your first build be a smooth process.  Generally, questions that are blatantly answered in the manual are often ignored in the forum.  A lot of ideas you’ll want to try to improve performance will likely be mentioned in the manual with examples.  Try to solve it yourself before posting to the forum.</a:t>
            </a:r>
          </a:p>
          <a:p>
            <a:r>
              <a:rPr lang="en-US" sz="3100" dirty="0" smtClean="0"/>
              <a:t>Have I mentioned you can </a:t>
            </a:r>
            <a:r>
              <a:rPr lang="en-US" sz="3100" u="sng" dirty="0" smtClean="0"/>
              <a:t>never</a:t>
            </a:r>
            <a:r>
              <a:rPr lang="en-US" sz="3100" dirty="0" smtClean="0"/>
              <a:t> have too much RAM?</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thoughts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Virtualization is strongly recommended against for </a:t>
            </a:r>
            <a:r>
              <a:rPr lang="en-US" dirty="0" err="1" smtClean="0"/>
              <a:t>FreeNAS</a:t>
            </a:r>
            <a:r>
              <a:rPr lang="en-US" dirty="0" smtClean="0"/>
              <a:t> except for experimenting.  Many of the self-healing properties of ZFS as well as </a:t>
            </a:r>
            <a:r>
              <a:rPr lang="en-US" dirty="0" err="1" smtClean="0"/>
              <a:t>FreeNAS</a:t>
            </a:r>
            <a:r>
              <a:rPr lang="en-US" dirty="0" smtClean="0"/>
              <a:t>’ hardware monitoring will not function in a virtual machine.  Read the thread at </a:t>
            </a:r>
            <a:r>
              <a:rPr lang="en-US" dirty="0" smtClean="0">
                <a:hlinkClick r:id="rId3"/>
              </a:rPr>
              <a:t>http://forums.freenas.org/threads/please-do-not-run-freenas-in-production-as-a-virtual-machine.12484/</a:t>
            </a:r>
            <a:r>
              <a:rPr lang="en-US" dirty="0" smtClean="0"/>
              <a:t>.  That thread was written because of how many people have lost all of their data due to virtualization.  </a:t>
            </a:r>
            <a:r>
              <a:rPr lang="en-US" u="sng" dirty="0" smtClean="0"/>
              <a:t>Don’t be a statistic!</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rmAutofit fontScale="40000" lnSpcReduction="20000"/>
          </a:bodyPr>
          <a:lstStyle/>
          <a:p>
            <a:r>
              <a:rPr lang="en-US" sz="4300" dirty="0" smtClean="0"/>
              <a:t>This presentation is written for the vast majority of users that are where I was in March 2012.  The intent is for me to explain what stuff is important in the FreeBSD world and apply the experiences and knowledge I’ve gained from reading the forums since I joined.</a:t>
            </a:r>
          </a:p>
          <a:p>
            <a:r>
              <a:rPr lang="en-US" sz="4300" dirty="0" smtClean="0"/>
              <a:t>Stuff that is often unimportant in the Windows world is extremely critical in FreeBSD(and often Linux as well).  One of the worst things you can do is start assuming some warnings and recommendations should be ignored because you’ve been doing the opposite in Windows and never had a problem.  Windows ≠ FreeBSD/</a:t>
            </a:r>
            <a:r>
              <a:rPr lang="en-US" sz="4300" dirty="0" err="1" smtClean="0"/>
              <a:t>FreeNAS</a:t>
            </a:r>
            <a:r>
              <a:rPr lang="en-US" sz="4300" dirty="0" smtClean="0"/>
              <a:t>.  </a:t>
            </a:r>
            <a:r>
              <a:rPr lang="en-US" sz="4300" u="sng" dirty="0" smtClean="0"/>
              <a:t>Keep in mind FreeBSD ≠ Linux</a:t>
            </a:r>
            <a:r>
              <a:rPr lang="en-US" sz="4300" dirty="0" smtClean="0"/>
              <a:t>.</a:t>
            </a:r>
          </a:p>
          <a:p>
            <a:r>
              <a:rPr lang="en-US" sz="4300" dirty="0" smtClean="0"/>
              <a:t>Please recognize that your Windows hardware knowledge may provide some small insight for selecting hardware but is </a:t>
            </a:r>
            <a:r>
              <a:rPr lang="en-US" sz="4300" u="sng" dirty="0" smtClean="0"/>
              <a:t>not</a:t>
            </a:r>
            <a:r>
              <a:rPr lang="en-US" sz="4300" dirty="0" smtClean="0"/>
              <a:t> equivalent to expertly choosing hardware for a FreeBSD based system.  For example, ECC RAM in a desktop isn’t too useful.  But for ZFS it can be the difference between saving your data and a complete loss of the </a:t>
            </a:r>
            <a:r>
              <a:rPr lang="en-US" sz="4300" dirty="0" err="1" smtClean="0"/>
              <a:t>zpool</a:t>
            </a:r>
            <a:r>
              <a:rPr lang="en-US" sz="4300" dirty="0" smtClean="0"/>
              <a:t> with no chance for recovery.  </a:t>
            </a:r>
            <a:r>
              <a:rPr lang="en-US" sz="4300" dirty="0" err="1" smtClean="0"/>
              <a:t>Realtek</a:t>
            </a:r>
            <a:r>
              <a:rPr lang="en-US" sz="4300" dirty="0" smtClean="0"/>
              <a:t> NICs are common in the Windows world, but perform extremely poorly (or not at all!) in FreeBSD.</a:t>
            </a:r>
          </a:p>
          <a:p>
            <a:r>
              <a:rPr lang="en-US" sz="4300" dirty="0" smtClean="0"/>
              <a:t>Take warnings from this presentation </a:t>
            </a:r>
            <a:r>
              <a:rPr lang="en-US" sz="4300" u="sng" dirty="0" smtClean="0"/>
              <a:t>seriously</a:t>
            </a:r>
            <a:r>
              <a:rPr lang="en-US" sz="4300" dirty="0" smtClean="0"/>
              <a:t>.  For the most part, they are in this presentation because so many people have had so many problems (many have lost all of their data).</a:t>
            </a:r>
          </a:p>
          <a:p>
            <a:r>
              <a:rPr lang="en-US" sz="4300" dirty="0" smtClean="0"/>
              <a:t>There’s nothing I hate more than seeing threads of people that lost their </a:t>
            </a:r>
            <a:r>
              <a:rPr lang="en-US" sz="4300" dirty="0" err="1" smtClean="0"/>
              <a:t>zpool</a:t>
            </a:r>
            <a:r>
              <a:rPr lang="en-US" sz="4300" dirty="0" smtClean="0"/>
              <a:t>.  So do me a favor(and yourself) and read through the material I link to. </a:t>
            </a:r>
            <a:r>
              <a:rPr lang="en-US" sz="4300" dirty="0" smtClean="0">
                <a:sym typeface="Wingdings" pitchFamily="2" charset="2"/>
              </a:rPr>
              <a:t></a:t>
            </a:r>
            <a:endParaRPr lang="en-US" sz="4300"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a:t>
            </a:r>
            <a:r>
              <a:rPr lang="en-US" sz="4000" dirty="0" smtClean="0"/>
              <a:t>thoughts</a:t>
            </a:r>
            <a:r>
              <a:rPr lang="en-US" dirty="0" smtClean="0"/>
              <a:t>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ZFS has very few “recovery tools” unlike many other file systems.  For this reason, backups are very important.  If the </a:t>
            </a:r>
            <a:r>
              <a:rPr lang="en-US" dirty="0" err="1" smtClean="0"/>
              <a:t>zpool</a:t>
            </a:r>
            <a:r>
              <a:rPr lang="en-US" dirty="0" smtClean="0"/>
              <a:t> becomes </a:t>
            </a:r>
            <a:r>
              <a:rPr lang="en-US" dirty="0" err="1" smtClean="0"/>
              <a:t>unmountable</a:t>
            </a:r>
            <a:r>
              <a:rPr lang="en-US" dirty="0" smtClean="0"/>
              <a:t> and cannot be repaired there are no easy software tools or reasonably priced recovery specialists you can use to recover your data.  This is because ZFS is enterprise-class software, and no enterprise would waste their time with recovery tools or data recovery specialists.  They would simply recover from a known good backup or mirror server.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thoughts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jail has been completely reworked in </a:t>
            </a:r>
            <a:r>
              <a:rPr lang="en-US" dirty="0" err="1" smtClean="0"/>
              <a:t>FreeNAS</a:t>
            </a:r>
            <a:r>
              <a:rPr lang="en-US" dirty="0" smtClean="0"/>
              <a:t> 9.1.0-RELEASE+.  As such, websites with guides and the </a:t>
            </a:r>
            <a:r>
              <a:rPr lang="en-US" dirty="0" err="1" smtClean="0"/>
              <a:t>plugins</a:t>
            </a:r>
            <a:r>
              <a:rPr lang="en-US" dirty="0" smtClean="0"/>
              <a:t> themselves for anything prior to 9.1.0-RELEASE may not work with 9.1.0-RELEASE.</a:t>
            </a:r>
          </a:p>
          <a:p>
            <a:r>
              <a:rPr lang="en-US" dirty="0" err="1" smtClean="0"/>
              <a:t>FreeNAS</a:t>
            </a:r>
            <a:r>
              <a:rPr lang="en-US" dirty="0" smtClean="0"/>
              <a:t> .7 is </a:t>
            </a:r>
            <a:r>
              <a:rPr lang="en-US" u="sng" dirty="0" smtClean="0"/>
              <a:t>not</a:t>
            </a:r>
            <a:r>
              <a:rPr lang="en-US" dirty="0" smtClean="0"/>
              <a:t> the same as </a:t>
            </a:r>
            <a:r>
              <a:rPr lang="en-US" dirty="0" err="1" smtClean="0"/>
              <a:t>FreeNAS</a:t>
            </a:r>
            <a:r>
              <a:rPr lang="en-US" dirty="0" smtClean="0"/>
              <a:t> 8+.  </a:t>
            </a:r>
            <a:r>
              <a:rPr lang="en-US" dirty="0" err="1" smtClean="0"/>
              <a:t>FreeNAS</a:t>
            </a:r>
            <a:r>
              <a:rPr lang="en-US" dirty="0" smtClean="0"/>
              <a:t> 8+ is a complete rework from scratch while </a:t>
            </a:r>
            <a:r>
              <a:rPr lang="en-US" dirty="0" err="1" smtClean="0"/>
              <a:t>FreeNAS</a:t>
            </a:r>
            <a:r>
              <a:rPr lang="en-US" dirty="0" smtClean="0"/>
              <a:t> .7 was renamed to NAS4Free.  As such the </a:t>
            </a:r>
            <a:r>
              <a:rPr lang="en-US" dirty="0" err="1" smtClean="0"/>
              <a:t>FreeNAS</a:t>
            </a:r>
            <a:r>
              <a:rPr lang="en-US" dirty="0" smtClean="0"/>
              <a:t> forums provide </a:t>
            </a:r>
            <a:r>
              <a:rPr lang="en-US" u="sng" dirty="0" smtClean="0"/>
              <a:t>no</a:t>
            </a:r>
            <a:r>
              <a:rPr lang="en-US" dirty="0" smtClean="0"/>
              <a:t> support whatsoever for </a:t>
            </a:r>
            <a:r>
              <a:rPr lang="en-US" dirty="0" err="1" smtClean="0"/>
              <a:t>FreeNAS</a:t>
            </a:r>
            <a:r>
              <a:rPr lang="en-US" dirty="0" smtClean="0"/>
              <a:t> .7.  For support with </a:t>
            </a:r>
            <a:r>
              <a:rPr lang="en-US" dirty="0" err="1" smtClean="0"/>
              <a:t>FreeNAS</a:t>
            </a:r>
            <a:r>
              <a:rPr lang="en-US" dirty="0" smtClean="0"/>
              <a:t> .7 you should visit the NAS4Free forums.  Expect to get </a:t>
            </a:r>
            <a:r>
              <a:rPr lang="en-US" dirty="0" err="1" smtClean="0"/>
              <a:t>BBQed</a:t>
            </a:r>
            <a:r>
              <a:rPr lang="en-US" dirty="0" smtClean="0"/>
              <a:t> in the forum if you post a question about </a:t>
            </a:r>
            <a:r>
              <a:rPr lang="en-US" dirty="0" err="1" smtClean="0"/>
              <a:t>FreeNAS</a:t>
            </a:r>
            <a:r>
              <a:rPr lang="en-US" dirty="0" smtClean="0"/>
              <a:t> .7.</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thoughts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you aren’t an advanced user you should stick to the RELEASE versions of </a:t>
            </a:r>
            <a:r>
              <a:rPr lang="en-US" dirty="0" err="1" smtClean="0"/>
              <a:t>FreeNAS</a:t>
            </a:r>
            <a:r>
              <a:rPr lang="en-US" dirty="0" smtClean="0"/>
              <a:t>.  The Nightly, Alpha, Beta, and Release Candidates are geared towards advanced FreeBSD users that are interested in testing and troubleshooting </a:t>
            </a:r>
            <a:r>
              <a:rPr lang="en-US" dirty="0" err="1" smtClean="0"/>
              <a:t>FreeNAS</a:t>
            </a:r>
            <a:r>
              <a:rPr lang="en-US" dirty="0" smtClean="0"/>
              <a:t>.  I never use anything except RELEASEs on my production servers and only after they’ve been released for a week or two just to be sure there aren’t any major issues based on forum threads.  </a:t>
            </a:r>
            <a:r>
              <a:rPr lang="en-US" dirty="0" err="1" smtClean="0"/>
              <a:t>FreeNAS</a:t>
            </a:r>
            <a:r>
              <a:rPr lang="en-US" dirty="0" smtClean="0"/>
              <a:t> developers are excellent, but every human being makes mistakes.  I’d rather not let a mistake cost me my data.</a:t>
            </a:r>
          </a:p>
          <a:p>
            <a:r>
              <a:rPr lang="en-US" dirty="0" smtClean="0"/>
              <a:t>If you want to test the newer versions do it on a test machine or a virtual machine.  (I do!)</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a:t>
            </a:r>
            <a:r>
              <a:rPr lang="en-US" sz="4000" dirty="0" smtClean="0"/>
              <a:t>thoughts</a:t>
            </a:r>
            <a:r>
              <a:rPr lang="en-US" dirty="0" smtClean="0"/>
              <a:t>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you have a problem where your </a:t>
            </a:r>
            <a:r>
              <a:rPr lang="en-US" dirty="0" err="1" smtClean="0"/>
              <a:t>zpool</a:t>
            </a:r>
            <a:r>
              <a:rPr lang="en-US" dirty="0" smtClean="0"/>
              <a:t> is not mounting:</a:t>
            </a:r>
          </a:p>
          <a:p>
            <a:pPr lvl="1"/>
            <a:r>
              <a:rPr lang="en-US" dirty="0" smtClean="0"/>
              <a:t>Be </a:t>
            </a:r>
            <a:r>
              <a:rPr lang="en-US" u="sng" dirty="0" smtClean="0"/>
              <a:t>very</a:t>
            </a:r>
            <a:r>
              <a:rPr lang="en-US" dirty="0" smtClean="0"/>
              <a:t> careful what commands you run.</a:t>
            </a:r>
          </a:p>
          <a:p>
            <a:pPr lvl="1"/>
            <a:r>
              <a:rPr lang="en-US" dirty="0" smtClean="0"/>
              <a:t>Do lots and lots of homework.  Many of the commands you’ll find on Google are one-way streets and can cause permanent </a:t>
            </a:r>
            <a:r>
              <a:rPr lang="en-US" dirty="0" err="1" smtClean="0"/>
              <a:t>zpool</a:t>
            </a:r>
            <a:r>
              <a:rPr lang="en-US" dirty="0" smtClean="0"/>
              <a:t> damage if run improperly.  Most “guides” for ZFS recovery will NOT warn you of potentially damaging commands.</a:t>
            </a:r>
          </a:p>
          <a:p>
            <a:pPr lvl="1"/>
            <a:r>
              <a:rPr lang="en-US" dirty="0" smtClean="0"/>
              <a:t>Forcing mounting with the –f or –F is </a:t>
            </a:r>
            <a:r>
              <a:rPr lang="en-US" u="sng" dirty="0" smtClean="0"/>
              <a:t>undoable</a:t>
            </a:r>
            <a:r>
              <a:rPr lang="en-US" dirty="0" smtClean="0"/>
              <a:t> and can cause </a:t>
            </a:r>
            <a:r>
              <a:rPr lang="en-US" u="sng" dirty="0" smtClean="0"/>
              <a:t>permanent</a:t>
            </a:r>
            <a:r>
              <a:rPr lang="en-US" dirty="0" smtClean="0"/>
              <a:t> damage.  Do not willy-nilly use the force mount function.  If you are having to do this there is probably something wrong, hardware or software.</a:t>
            </a:r>
          </a:p>
          <a:p>
            <a:pPr lvl="1"/>
            <a:r>
              <a:rPr lang="en-US" dirty="0" smtClean="0"/>
              <a:t>Plenty of users have lost everything because they ran the wrong commands.</a:t>
            </a:r>
          </a:p>
          <a:p>
            <a:r>
              <a:rPr lang="en-US" dirty="0" smtClean="0"/>
              <a:t>You did make backups, right?  You should always backup your irreplaceable data.</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a:t>
            </a:r>
            <a:r>
              <a:rPr lang="en-US" sz="4000" dirty="0" smtClean="0"/>
              <a:t>thoughts</a:t>
            </a:r>
            <a:r>
              <a:rPr lang="en-US" dirty="0" smtClean="0"/>
              <a:t>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lstStyle/>
          <a:p>
            <a:r>
              <a:rPr lang="en-US" dirty="0" smtClean="0"/>
              <a:t>NTFS is supported in </a:t>
            </a:r>
            <a:r>
              <a:rPr lang="en-US" dirty="0" err="1" smtClean="0"/>
              <a:t>FreeNAS</a:t>
            </a:r>
            <a:r>
              <a:rPr lang="en-US" dirty="0" smtClean="0"/>
              <a:t>(and FreeBSD).  However it is not very reliable and shouldn’t be used long term.  </a:t>
            </a:r>
            <a:r>
              <a:rPr lang="en-US" dirty="0" err="1" smtClean="0"/>
              <a:t>FreeNAS</a:t>
            </a:r>
            <a:r>
              <a:rPr lang="en-US" dirty="0" smtClean="0"/>
              <a:t> does not support mounting dynamic NTFS partitions from the GUI.</a:t>
            </a:r>
          </a:p>
          <a:p>
            <a:r>
              <a:rPr lang="en-US" dirty="0" err="1" smtClean="0"/>
              <a:t>FreeNAS</a:t>
            </a:r>
            <a:r>
              <a:rPr lang="en-US" dirty="0" smtClean="0"/>
              <a:t> is not for everyone.  Many people are not able to spend the money on proper hardware.  Be 100% sure you are ready to jump into this before starting.</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thoughts for </a:t>
            </a:r>
            <a:r>
              <a:rPr lang="en-US" dirty="0" err="1" smtClean="0"/>
              <a:t>noobs</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ZFS is impervious to corruption by design </a:t>
            </a:r>
            <a:r>
              <a:rPr lang="en-US" u="sng" dirty="0" smtClean="0"/>
              <a:t>(with sufficient redundancy)</a:t>
            </a:r>
            <a:r>
              <a:rPr lang="en-US" dirty="0" smtClean="0"/>
              <a:t>.  Because of this the only “repair” tool is to perform a scrub.  It does not fix just file system errors or just file data, it fixes ANY issues that exist using redundancy.</a:t>
            </a:r>
          </a:p>
          <a:p>
            <a:r>
              <a:rPr lang="en-US" dirty="0" smtClean="0"/>
              <a:t>ZFS </a:t>
            </a:r>
            <a:r>
              <a:rPr lang="en-US" u="sng" dirty="0" smtClean="0"/>
              <a:t>relies</a:t>
            </a:r>
            <a:r>
              <a:rPr lang="en-US" dirty="0" smtClean="0"/>
              <a:t> on redundancy to ensure that corruption is corrected.  Because of the design basis for ZFS, it is </a:t>
            </a:r>
            <a:r>
              <a:rPr lang="en-US" u="sng" dirty="0" smtClean="0"/>
              <a:t>imperative</a:t>
            </a:r>
            <a:r>
              <a:rPr lang="en-US" dirty="0" smtClean="0"/>
              <a:t> that you </a:t>
            </a:r>
            <a:r>
              <a:rPr lang="en-US" u="sng" dirty="0" smtClean="0"/>
              <a:t>always</a:t>
            </a:r>
            <a:r>
              <a:rPr lang="en-US" dirty="0" smtClean="0"/>
              <a:t> ensure that sufficient redundancy exists.  This is one reason why RAIDZ1 is dangerous. Most users that lose their data had a RAIDZ1 with the remainder being human error or server neglect.</a:t>
            </a:r>
          </a:p>
          <a:p>
            <a:r>
              <a:rPr lang="en-US" dirty="0" smtClean="0"/>
              <a:t>Naturally, if your RAM is bad you will have corruption of the data stored in the bad RAM locations.  And obviously redundancy from bad RAM is not possible, but the next best thing is to have error detection and correction.  Enter ECC RAM…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ECC RAM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ECC RAM(Error Checking and Correcting) RAM is only supported only on some motherboards and some CPUs.</a:t>
            </a:r>
          </a:p>
          <a:p>
            <a:r>
              <a:rPr lang="en-US" dirty="0" smtClean="0"/>
              <a:t>ECC RAM has typically been left to server class hardware, so most left-over desktops that are repurposed to a </a:t>
            </a:r>
            <a:r>
              <a:rPr lang="en-US" dirty="0" err="1" smtClean="0"/>
              <a:t>FreeNAS</a:t>
            </a:r>
            <a:r>
              <a:rPr lang="en-US" dirty="0" smtClean="0"/>
              <a:t> server(and virtually ALL mini-ITX boards) do not support ECC RAM.</a:t>
            </a:r>
          </a:p>
          <a:p>
            <a:r>
              <a:rPr lang="en-US" dirty="0" smtClean="0"/>
              <a:t>Check with your motherboard and CPU vendor to determine if ECC RAM is supported </a:t>
            </a:r>
            <a:r>
              <a:rPr lang="en-US" u="sng" dirty="0" smtClean="0"/>
              <a:t>and that it will provide the ECC function.</a:t>
            </a:r>
          </a:p>
          <a:p>
            <a:r>
              <a:rPr lang="en-US" dirty="0" smtClean="0"/>
              <a:t>If you choose not to use ECC RAM with ZFS, </a:t>
            </a:r>
            <a:r>
              <a:rPr lang="en-US" u="sng" dirty="0" err="1" smtClean="0"/>
              <a:t>irrepairable</a:t>
            </a:r>
            <a:r>
              <a:rPr lang="en-US" dirty="0" smtClean="0"/>
              <a:t> damage can occur to the pool despite having redundancy.   Because of this using non-ECC RAM is a single point of failure for ZFS.</a:t>
            </a:r>
          </a:p>
          <a:p>
            <a:r>
              <a:rPr lang="en-US" dirty="0" smtClean="0"/>
              <a:t>Scrubs can completely destroy a </a:t>
            </a:r>
            <a:r>
              <a:rPr lang="en-US" dirty="0" err="1" smtClean="0"/>
              <a:t>zpool</a:t>
            </a:r>
            <a:r>
              <a:rPr lang="en-US" dirty="0" smtClean="0"/>
              <a:t> that is healthy because bad RAM will cause errors that don’t exist to be “corrected” with corrupt data.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ECC RAM (continued)…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Backups will also be destroyed because the </a:t>
            </a:r>
            <a:r>
              <a:rPr lang="en-US" u="sng" dirty="0" smtClean="0"/>
              <a:t>original</a:t>
            </a:r>
            <a:r>
              <a:rPr lang="en-US" dirty="0" smtClean="0"/>
              <a:t> data itself is damaged.</a:t>
            </a:r>
          </a:p>
          <a:p>
            <a:r>
              <a:rPr lang="en-US" dirty="0" smtClean="0"/>
              <a:t>This is a limitation of ZFS’ design and not </a:t>
            </a:r>
            <a:r>
              <a:rPr lang="en-US" dirty="0" err="1" smtClean="0"/>
              <a:t>FreeNAS</a:t>
            </a:r>
            <a:r>
              <a:rPr lang="en-US" dirty="0" smtClean="0"/>
              <a:t>.  ZFS manuals from Sun (and Oracle) as well as other projects that use ZFS (ZFS on Linux, NAS4Free, etc.) also have this vulnerability and recommend ECC RAM.</a:t>
            </a:r>
          </a:p>
          <a:p>
            <a:r>
              <a:rPr lang="en-US" dirty="0" smtClean="0"/>
              <a:t>Users in the forums that have used non-ECC RAM have </a:t>
            </a:r>
            <a:r>
              <a:rPr lang="en-US" u="sng" dirty="0" smtClean="0"/>
              <a:t>always</a:t>
            </a:r>
            <a:r>
              <a:rPr lang="en-US" dirty="0" smtClean="0"/>
              <a:t> suffered complete pool data loss without recovery if they had bad RAM.  The problem is you will not have an indication that your RAM is bad until extensive pool damage has occurred.  Most lost all of their backups because the bad data was replicated from the </a:t>
            </a:r>
            <a:r>
              <a:rPr lang="en-US" dirty="0" err="1" smtClean="0"/>
              <a:t>zpool</a:t>
            </a:r>
            <a:r>
              <a:rPr lang="en-US" dirty="0" smtClean="0"/>
              <a:t> to the backup site.   Choosing to use </a:t>
            </a:r>
            <a:r>
              <a:rPr lang="en-US" dirty="0" err="1" smtClean="0"/>
              <a:t>rsync</a:t>
            </a:r>
            <a:r>
              <a:rPr lang="en-US" dirty="0" smtClean="0"/>
              <a:t> or ZFS replication for backups does not alter the outcome because the original data will be destroyed.</a:t>
            </a:r>
          </a:p>
          <a:p>
            <a:r>
              <a:rPr lang="en-US" dirty="0" smtClean="0"/>
              <a:t>I would never recommend anyone build a </a:t>
            </a:r>
            <a:r>
              <a:rPr lang="en-US" dirty="0" err="1" smtClean="0"/>
              <a:t>FreeNAS</a:t>
            </a:r>
            <a:r>
              <a:rPr lang="en-US" dirty="0" smtClean="0"/>
              <a:t> server with non-ECC after seeing the blood, sweat, and tears from the forum users that have lost their data.  The risk (total data loss) just isn’t worth the reward(saving a few bucks).  </a:t>
            </a:r>
            <a:r>
              <a:rPr lang="en-US" u="sng" dirty="0" smtClean="0"/>
              <a:t>Don’t be a statistic!</a:t>
            </a:r>
          </a:p>
          <a:p>
            <a:r>
              <a:rPr lang="en-US" dirty="0" smtClean="0"/>
              <a:t>Most people will recognize that RAM doesn’t fail that often.  So choosing to trust that you won’t have bad RAM while using ZFS with non-ECC is a risk you will have to decide on for yourself if choosing to not use ECC RAM and appropriate hardware.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disks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Using external disks (USB, </a:t>
            </a:r>
            <a:r>
              <a:rPr lang="en-US" dirty="0" err="1" smtClean="0"/>
              <a:t>Firewire</a:t>
            </a:r>
            <a:r>
              <a:rPr lang="en-US" dirty="0" smtClean="0"/>
              <a:t>, or </a:t>
            </a:r>
            <a:r>
              <a:rPr lang="en-US" dirty="0" err="1" smtClean="0"/>
              <a:t>eSATA</a:t>
            </a:r>
            <a:r>
              <a:rPr lang="en-US" dirty="0" smtClean="0"/>
              <a:t>) is not recommended.</a:t>
            </a:r>
          </a:p>
          <a:p>
            <a:r>
              <a:rPr lang="en-US" dirty="0" smtClean="0"/>
              <a:t>External disks are prone to accidentally being unplugged by bumping the power or data cable.  Plenty of users that swore they would be safe with their server in the basement where its locked and in a corner have still made mistakes and lost data.</a:t>
            </a:r>
          </a:p>
          <a:p>
            <a:r>
              <a:rPr lang="en-US" dirty="0" smtClean="0"/>
              <a:t>Most external disks on a single error of any kind will disconnect and reconnect to the host.  This will result in data loss and you may not get any warning that this is going on until it is too late.</a:t>
            </a:r>
          </a:p>
          <a:p>
            <a:r>
              <a:rPr lang="en-US" dirty="0" smtClean="0"/>
              <a:t>USB and </a:t>
            </a:r>
            <a:r>
              <a:rPr lang="en-US" dirty="0" err="1" smtClean="0"/>
              <a:t>Firewire</a:t>
            </a:r>
            <a:r>
              <a:rPr lang="en-US" dirty="0" smtClean="0"/>
              <a:t> do </a:t>
            </a:r>
            <a:r>
              <a:rPr lang="en-US" u="sng" dirty="0" smtClean="0"/>
              <a:t>not</a:t>
            </a:r>
            <a:r>
              <a:rPr lang="en-US" dirty="0" smtClean="0"/>
              <a:t> allow for proper read/write error detection.</a:t>
            </a:r>
          </a:p>
          <a:p>
            <a:r>
              <a:rPr lang="en-US" dirty="0" smtClean="0"/>
              <a:t>USB and </a:t>
            </a:r>
            <a:r>
              <a:rPr lang="en-US" dirty="0" err="1" smtClean="0"/>
              <a:t>Firewire</a:t>
            </a:r>
            <a:r>
              <a:rPr lang="en-US" dirty="0" smtClean="0"/>
              <a:t> usually do not allow for proper SMART monitoring, reporting or testing.  This removes one of your main methods for identifying disk problems early.</a:t>
            </a:r>
          </a:p>
          <a:p>
            <a:r>
              <a:rPr lang="en-US" dirty="0" smtClean="0"/>
              <a:t>For these reasons, using a laptop is not a good option for </a:t>
            </a:r>
            <a:r>
              <a:rPr lang="en-US" dirty="0" err="1" smtClean="0"/>
              <a:t>FreeNAS</a:t>
            </a:r>
            <a:r>
              <a:rPr lang="en-US" dirty="0" smtClean="0"/>
              <a:t> because you will have to rely on external disks.  They also usually use hardware that isn’t compatible with FreeBSD.  </a:t>
            </a:r>
          </a:p>
          <a:p>
            <a:r>
              <a:rPr lang="en-US" dirty="0" smtClean="0"/>
              <a:t>Plenty of users have lost significant amounts of data by using external disks despite these warnings.  </a:t>
            </a:r>
            <a:r>
              <a:rPr lang="en-US" u="sng" dirty="0" smtClean="0"/>
              <a:t>Don’t be a statistic!</a:t>
            </a:r>
          </a:p>
          <a:p>
            <a:r>
              <a:rPr lang="en-US" sz="2700" dirty="0" smtClean="0"/>
              <a:t>Laptops also make poor choices because quite often the hardware is customized to the point where there are no FreeBSD drivers for the hardware, and you can’t just install a new network card or SATA controller.  Even for testing they are pointless as they will not behave properly or effectively to give an accurate assessment of a </a:t>
            </a:r>
            <a:r>
              <a:rPr lang="en-US" sz="2700" dirty="0" err="1" smtClean="0"/>
              <a:t>FreeNAS</a:t>
            </a:r>
            <a:r>
              <a:rPr lang="en-US" sz="2700" dirty="0" smtClean="0"/>
              <a:t> system.</a:t>
            </a:r>
            <a:endParaRPr lang="en-US" sz="27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iSCSI</a:t>
            </a:r>
            <a:r>
              <a:rPr lang="en-US" dirty="0" smtClean="0"/>
              <a:t> on ZFS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There are potential performance pitfalls with using </a:t>
            </a:r>
            <a:r>
              <a:rPr lang="en-US" dirty="0" err="1" smtClean="0"/>
              <a:t>iSCSI</a:t>
            </a:r>
            <a:r>
              <a:rPr lang="en-US" dirty="0" smtClean="0"/>
              <a:t> on ZFS.  Excessive fragmentation can result because ZFS is a copy-on-write file system.  </a:t>
            </a:r>
          </a:p>
          <a:p>
            <a:r>
              <a:rPr lang="en-US" dirty="0" smtClean="0"/>
              <a:t>If using </a:t>
            </a:r>
            <a:r>
              <a:rPr lang="en-US" dirty="0" err="1" smtClean="0"/>
              <a:t>iSCSI</a:t>
            </a:r>
            <a:r>
              <a:rPr lang="en-US" dirty="0" smtClean="0"/>
              <a:t> on ZFS, searching the forums will find some lessons learned by other users for </a:t>
            </a:r>
            <a:r>
              <a:rPr lang="en-US" dirty="0" err="1" smtClean="0"/>
              <a:t>iSCSI</a:t>
            </a:r>
            <a:r>
              <a:rPr lang="en-US" dirty="0" smtClean="0"/>
              <a:t> on ZFS.</a:t>
            </a:r>
          </a:p>
          <a:p>
            <a:r>
              <a:rPr lang="en-US" dirty="0" smtClean="0"/>
              <a:t>You can expect that the issue will not be resolved quickly by just making a few changes and a reboot.</a:t>
            </a:r>
          </a:p>
          <a:p>
            <a:r>
              <a:rPr lang="en-US" dirty="0" smtClean="0"/>
              <a:t>Most users will find that they will spend a month or more of </a:t>
            </a:r>
            <a:r>
              <a:rPr lang="en-US" u="sng" dirty="0" smtClean="0"/>
              <a:t>intensive</a:t>
            </a:r>
            <a:r>
              <a:rPr lang="en-US" dirty="0" smtClean="0"/>
              <a:t> research and testing to resolve performance issues on </a:t>
            </a:r>
            <a:r>
              <a:rPr lang="en-US" dirty="0" err="1" smtClean="0"/>
              <a:t>iSCSI</a:t>
            </a:r>
            <a:r>
              <a:rPr lang="en-US" dirty="0" smtClean="0"/>
              <a:t> if you have never tuned ZFS before.</a:t>
            </a:r>
          </a:p>
          <a:p>
            <a:r>
              <a:rPr lang="en-US" dirty="0" smtClean="0"/>
              <a:t>You can expect to have very high server hardware requirements if you use a lot of </a:t>
            </a:r>
            <a:r>
              <a:rPr lang="en-US" dirty="0" err="1" smtClean="0"/>
              <a:t>iSCSI</a:t>
            </a:r>
            <a:r>
              <a:rPr lang="en-US" dirty="0" smtClean="0"/>
              <a:t> devices.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rmAutofit lnSpcReduction="10000"/>
          </a:bodyPr>
          <a:lstStyle/>
          <a:p>
            <a:r>
              <a:rPr lang="en-US" dirty="0" smtClean="0"/>
              <a:t>You will almost certainly need to learn how to navigate the FreeNAS/FreeBSD command line.  Being an expert isn’t necessary.  But you will need to feel comfortable running commands and changing directories, setting permissions for files and folders from the command line, and checking SMART data on your hard drives.</a:t>
            </a:r>
          </a:p>
          <a:p>
            <a:r>
              <a:rPr lang="en-US" dirty="0" smtClean="0"/>
              <a:t>If learning the command line isn’t for you, you may want to consider an alternative storage solution.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ESXi</a:t>
            </a:r>
            <a:r>
              <a:rPr lang="en-US" dirty="0" smtClean="0"/>
              <a:t> </a:t>
            </a:r>
            <a:r>
              <a:rPr lang="en-US" dirty="0" err="1" smtClean="0"/>
              <a:t>datastore</a:t>
            </a:r>
            <a:r>
              <a:rPr lang="en-US" dirty="0" smtClean="0"/>
              <a:t> on ZFS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Many users choose to store their </a:t>
            </a:r>
            <a:r>
              <a:rPr lang="en-US" dirty="0" err="1" smtClean="0"/>
              <a:t>ESXi</a:t>
            </a:r>
            <a:r>
              <a:rPr lang="en-US" dirty="0" smtClean="0"/>
              <a:t> </a:t>
            </a:r>
            <a:r>
              <a:rPr lang="en-US" dirty="0" err="1" smtClean="0"/>
              <a:t>datastore</a:t>
            </a:r>
            <a:r>
              <a:rPr lang="en-US" dirty="0" smtClean="0"/>
              <a:t> on a </a:t>
            </a:r>
            <a:r>
              <a:rPr lang="en-US" dirty="0" err="1" smtClean="0"/>
              <a:t>zpool</a:t>
            </a:r>
            <a:r>
              <a:rPr lang="en-US" dirty="0" smtClean="0"/>
              <a:t>.</a:t>
            </a:r>
          </a:p>
          <a:p>
            <a:r>
              <a:rPr lang="en-US" dirty="0" smtClean="0"/>
              <a:t>Just like with </a:t>
            </a:r>
            <a:r>
              <a:rPr lang="en-US" dirty="0" err="1" smtClean="0"/>
              <a:t>iSCSI</a:t>
            </a:r>
            <a:r>
              <a:rPr lang="en-US" dirty="0" smtClean="0"/>
              <a:t>, there are unique obstacles to using </a:t>
            </a:r>
            <a:r>
              <a:rPr lang="en-US" dirty="0" err="1" smtClean="0"/>
              <a:t>ESXi’s</a:t>
            </a:r>
            <a:r>
              <a:rPr lang="en-US" dirty="0" smtClean="0"/>
              <a:t> </a:t>
            </a:r>
            <a:r>
              <a:rPr lang="en-US" dirty="0" err="1" smtClean="0"/>
              <a:t>datastore</a:t>
            </a:r>
            <a:r>
              <a:rPr lang="en-US" dirty="0" smtClean="0"/>
              <a:t> on FreeNAS because of the copy-on-write nature of ZFS.</a:t>
            </a:r>
          </a:p>
          <a:p>
            <a:r>
              <a:rPr lang="en-US" dirty="0" smtClean="0"/>
              <a:t>See </a:t>
            </a:r>
            <a:r>
              <a:rPr lang="en-US" dirty="0" smtClean="0">
                <a:hlinkClick r:id="rId3"/>
              </a:rPr>
              <a:t>https://support.freenas.org/ticket/1531</a:t>
            </a:r>
            <a:r>
              <a:rPr lang="en-US" dirty="0" smtClean="0"/>
              <a:t> for some tips and tricks.</a:t>
            </a:r>
          </a:p>
          <a:p>
            <a:r>
              <a:rPr lang="en-US" dirty="0" smtClean="0"/>
              <a:t>Just like with </a:t>
            </a:r>
            <a:r>
              <a:rPr lang="en-US" dirty="0" err="1" smtClean="0"/>
              <a:t>iSCSI</a:t>
            </a:r>
            <a:r>
              <a:rPr lang="en-US" dirty="0" smtClean="0"/>
              <a:t> on ZFS do not expect that the solution is obvious and easy.  It will require you to spend </a:t>
            </a:r>
            <a:r>
              <a:rPr lang="en-US" u="sng" dirty="0" smtClean="0"/>
              <a:t>significant</a:t>
            </a:r>
            <a:r>
              <a:rPr lang="en-US" dirty="0" smtClean="0"/>
              <a:t> time tweaking your system to obtain acceptable speed or choosing to use settings that can be hazardous to your data.</a:t>
            </a:r>
          </a:p>
          <a:p>
            <a:r>
              <a:rPr lang="en-US" dirty="0" smtClean="0"/>
              <a:t>Most users will find that they will spend a month or more of </a:t>
            </a:r>
            <a:r>
              <a:rPr lang="en-US" u="sng" dirty="0" smtClean="0"/>
              <a:t>intensive</a:t>
            </a:r>
            <a:r>
              <a:rPr lang="en-US" dirty="0" smtClean="0"/>
              <a:t> research and testing to resolve performance issues when using ZFS and NFS for an </a:t>
            </a:r>
            <a:r>
              <a:rPr lang="en-US" dirty="0" err="1" smtClean="0"/>
              <a:t>ESXi</a:t>
            </a:r>
            <a:r>
              <a:rPr lang="en-US" dirty="0" smtClean="0"/>
              <a:t> </a:t>
            </a:r>
            <a:r>
              <a:rPr lang="en-US" dirty="0" err="1" smtClean="0"/>
              <a:t>datastore</a:t>
            </a:r>
            <a:r>
              <a:rPr lang="en-US" dirty="0" smtClean="0"/>
              <a:t> if you have never tuned ZFS before.</a:t>
            </a:r>
          </a:p>
          <a:p>
            <a:r>
              <a:rPr lang="en-US" dirty="0" smtClean="0"/>
              <a:t>You can expect to have </a:t>
            </a:r>
            <a:r>
              <a:rPr lang="en-US" u="sng" dirty="0" smtClean="0"/>
              <a:t>very</a:t>
            </a:r>
            <a:r>
              <a:rPr lang="en-US" dirty="0" smtClean="0"/>
              <a:t> high server hardware requirements if you use a lot of VMs on a </a:t>
            </a:r>
            <a:r>
              <a:rPr lang="en-US" dirty="0" err="1" smtClean="0"/>
              <a:t>zpool</a:t>
            </a:r>
            <a:r>
              <a:rPr lang="en-US" dirty="0" smtClean="0"/>
              <a:t>.  Read up in the forum as there are dozens of threads on this topic.</a:t>
            </a:r>
          </a:p>
          <a:p>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 Aggregation - LACP</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LACP doesn’t work quite how you might think.  You do NOT end up with the ability to download files at 2Gb/sec to your desktop.  Even if you do LACP on your desktop too!</a:t>
            </a:r>
          </a:p>
          <a:p>
            <a:r>
              <a:rPr lang="en-US" dirty="0" smtClean="0"/>
              <a:t>It also requires your network switches  support LACP.  Typically only enterprise-class network switches support LACP.</a:t>
            </a:r>
          </a:p>
          <a:p>
            <a:r>
              <a:rPr lang="en-US" dirty="0" smtClean="0"/>
              <a:t>Generally speaking, unless you have lots of workstations and users that are simultaneously using large quantities of data(aka businesses), LACP will not provide a performance boost.</a:t>
            </a:r>
          </a:p>
          <a:p>
            <a:r>
              <a:rPr lang="en-US" dirty="0" smtClean="0"/>
              <a:t>If you are new to LACP you shouldn’t bother trying to setup LACP.  You won’t see a performance benefit but you will spend many hours trying to get it to work(assuming your hardware supports LACP)</a:t>
            </a:r>
          </a:p>
          <a:p>
            <a:r>
              <a:rPr lang="en-US" dirty="0" smtClean="0"/>
              <a:t>You do not need LACP to get excellent performance.  I regularly get over 100MB/sec without LACP.</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Jumbo Frames</a:t>
            </a:r>
            <a:endParaRPr lang="en-US" dirty="0"/>
          </a:p>
        </p:txBody>
      </p:sp>
      <p:sp>
        <p:nvSpPr>
          <p:cNvPr id="3" name="Content Placeholder 2"/>
          <p:cNvSpPr>
            <a:spLocks noGrp="1"/>
          </p:cNvSpPr>
          <p:nvPr>
            <p:ph idx="1"/>
          </p:nvPr>
        </p:nvSpPr>
        <p:spPr>
          <a:xfrm>
            <a:off x="457200" y="1600200"/>
            <a:ext cx="8229600" cy="5029200"/>
          </a:xfrm>
        </p:spPr>
        <p:txBody>
          <a:bodyPr>
            <a:noAutofit/>
          </a:bodyPr>
          <a:lstStyle/>
          <a:p>
            <a:r>
              <a:rPr lang="en-US" sz="1800" dirty="0" smtClean="0"/>
              <a:t>Jumbo packet setup is commonly attempted by </a:t>
            </a:r>
            <a:r>
              <a:rPr lang="en-US" sz="1800" dirty="0" err="1" smtClean="0"/>
              <a:t>newbies</a:t>
            </a:r>
            <a:r>
              <a:rPr lang="en-US" sz="1800" dirty="0" smtClean="0"/>
              <a:t>.  The promise of free performance improvement entices many </a:t>
            </a:r>
            <a:r>
              <a:rPr lang="en-US" sz="1800" dirty="0" err="1" smtClean="0"/>
              <a:t>newbies</a:t>
            </a:r>
            <a:r>
              <a:rPr lang="en-US" sz="1800" dirty="0" smtClean="0"/>
              <a:t>.</a:t>
            </a:r>
          </a:p>
          <a:p>
            <a:r>
              <a:rPr lang="en-US" sz="1800" dirty="0" smtClean="0"/>
              <a:t>All of your network devices must be set to the same MTU(including things such as network printers and routers).</a:t>
            </a:r>
          </a:p>
          <a:p>
            <a:r>
              <a:rPr lang="en-US" sz="1800" dirty="0" smtClean="0"/>
              <a:t>Some brands of NICs allow you to set the MTU to 9000, others to 9014.  In many cases this also means that those machines are </a:t>
            </a:r>
            <a:r>
              <a:rPr lang="en-US" sz="1800" u="sng" dirty="0" smtClean="0"/>
              <a:t>not</a:t>
            </a:r>
            <a:r>
              <a:rPr lang="en-US" sz="1800" dirty="0" smtClean="0"/>
              <a:t> set to the same size.  Because of this most users that haven’t bought their network gear specifically to support a particular jumbo frame size will have significant network problems.</a:t>
            </a:r>
          </a:p>
          <a:p>
            <a:r>
              <a:rPr lang="en-US" sz="1800" dirty="0" smtClean="0"/>
              <a:t>Jumbo frames will not significantly increase the performance under normal conditions and you will find that a well designed FreeNAS machine should be able to achieve excellent speeds without Jumbo Frames.</a:t>
            </a:r>
          </a:p>
          <a:p>
            <a:r>
              <a:rPr lang="en-US" sz="1800" dirty="0" smtClean="0"/>
              <a:t>For these reasons jumbo frames should not be attempted by </a:t>
            </a:r>
            <a:r>
              <a:rPr lang="en-US" sz="1800" dirty="0" err="1" smtClean="0"/>
              <a:t>newbies</a:t>
            </a:r>
            <a:r>
              <a:rPr lang="en-US" sz="1800" dirty="0" smtClean="0"/>
              <a:t>.  Again, I get over 100MB/sec without jumbo frames and you surely can too.</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Long term server maintenance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For long term reliability and data protection, it is recommended you setup emails from your FreeNAS machine as well as setup SMART monitoring(if supported by your hard disk controller).</a:t>
            </a:r>
          </a:p>
          <a:p>
            <a:r>
              <a:rPr lang="en-US" dirty="0" smtClean="0"/>
              <a:t>If SMART monitoring is properly setup and your hardware supports SMART the server will email you when a disk is having a problem so you can preemptively replace disks that are failing.</a:t>
            </a:r>
          </a:p>
          <a:p>
            <a:r>
              <a:rPr lang="en-US" dirty="0" smtClean="0"/>
              <a:t>It is possible to setup scripts to email you nightly (or whatever frequency to desire) the SMART data on all of the drives.  See </a:t>
            </a:r>
            <a:r>
              <a:rPr lang="en-US" dirty="0" smtClean="0">
                <a:hlinkClick r:id="rId3"/>
              </a:rPr>
              <a:t>http://forums.freenas.org/showthread.php?6211-Setup-SMART-Reporting-via-email</a:t>
            </a:r>
            <a:r>
              <a:rPr lang="en-US" dirty="0" smtClean="0"/>
              <a:t> for some good examples.</a:t>
            </a:r>
          </a:p>
          <a:p>
            <a:r>
              <a:rPr lang="en-US" dirty="0" smtClean="0"/>
              <a:t>Remember that if you change your email password you will need to update the password in FreeNAS or you will not be able to send emails from the FreeNAS server.</a:t>
            </a:r>
          </a:p>
          <a:p>
            <a:r>
              <a:rPr lang="en-US" dirty="0" smtClean="0"/>
              <a:t>A properly setup FreeNAS server should not require you to log into it regularly or monitor it frequently.  The emails should provide you a good indication of any potential problems.</a:t>
            </a:r>
          </a:p>
          <a:p>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Long term server maintenance(</a:t>
            </a:r>
            <a:r>
              <a:rPr lang="en-US" sz="3200" dirty="0" err="1" smtClean="0"/>
              <a:t>con’t</a:t>
            </a:r>
            <a:r>
              <a:rPr lang="en-US" sz="3200" dirty="0" smtClean="0"/>
              <a:t>)	</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smtClean="0"/>
              <a:t>ZFS scrubs should be scheduled regularly.  I recommend no more frequently than weekly and no less frequently than monthly.  Consult the manual for more information.</a:t>
            </a:r>
          </a:p>
          <a:p>
            <a:r>
              <a:rPr lang="en-US" dirty="0" smtClean="0"/>
              <a:t>ZFS scrubs are CPU and hard drive intensive.  They should ideally be scheduled to be performed when the server is not in use and slower server response is acceptable.  For example, on Sundays or at night.</a:t>
            </a:r>
          </a:p>
          <a:p>
            <a:r>
              <a:rPr lang="en-US" dirty="0" smtClean="0"/>
              <a:t>The length of time for a scrub to be performed varies greatly based on many factors.  You will have to monitor your server to determine how long you expect a scrub to take so you can schedule it accordingly.</a:t>
            </a:r>
          </a:p>
          <a:p>
            <a:r>
              <a:rPr lang="en-US" dirty="0" smtClean="0"/>
              <a:t>As more data is stored on the </a:t>
            </a:r>
            <a:r>
              <a:rPr lang="en-US" dirty="0" err="1" smtClean="0"/>
              <a:t>zpool</a:t>
            </a:r>
            <a:r>
              <a:rPr lang="en-US" dirty="0" smtClean="0"/>
              <a:t> the scrub will take longer.</a:t>
            </a:r>
          </a:p>
          <a:p>
            <a:r>
              <a:rPr lang="en-US" dirty="0" smtClean="0"/>
              <a:t>Make sure that a scrub and a SMART Long test will NEVER be run at the same time.  This can cause scrubs to never end.  The exact reason why is not well understood.</a:t>
            </a:r>
          </a:p>
          <a:p>
            <a:endParaRPr lang="en-US"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Long term server maintenance(</a:t>
            </a:r>
            <a:r>
              <a:rPr lang="en-US" sz="3200" dirty="0" err="1" smtClean="0"/>
              <a:t>con’t</a:t>
            </a:r>
            <a:r>
              <a:rPr lang="en-US" sz="3200" dirty="0" smtClean="0"/>
              <a:t>)	</a:t>
            </a:r>
            <a:endParaRPr lang="en-US" sz="3200" dirty="0"/>
          </a:p>
        </p:txBody>
      </p:sp>
      <p:sp>
        <p:nvSpPr>
          <p:cNvPr id="3" name="Content Placeholder 2"/>
          <p:cNvSpPr>
            <a:spLocks noGrp="1"/>
          </p:cNvSpPr>
          <p:nvPr>
            <p:ph idx="1"/>
          </p:nvPr>
        </p:nvSpPr>
        <p:spPr/>
        <p:txBody>
          <a:bodyPr>
            <a:normAutofit fontScale="55000" lnSpcReduction="20000"/>
          </a:bodyPr>
          <a:lstStyle/>
          <a:p>
            <a:r>
              <a:rPr lang="en-US" dirty="0" smtClean="0"/>
              <a:t>Check your fans and temperatures regularly.</a:t>
            </a:r>
          </a:p>
          <a:p>
            <a:r>
              <a:rPr lang="en-US" dirty="0" smtClean="0"/>
              <a:t>CPUs generally are sufficiently cooled with the standard OEM </a:t>
            </a:r>
            <a:r>
              <a:rPr lang="en-US" dirty="0" err="1" smtClean="0"/>
              <a:t>heatsink</a:t>
            </a:r>
            <a:r>
              <a:rPr lang="en-US" dirty="0" smtClean="0"/>
              <a:t>/fan they come with(especially Intel).  Only </a:t>
            </a:r>
            <a:r>
              <a:rPr lang="en-US" dirty="0" err="1" smtClean="0"/>
              <a:t>overclockers</a:t>
            </a:r>
            <a:r>
              <a:rPr lang="en-US" dirty="0" smtClean="0"/>
              <a:t> and systems with already insufficient cooling really need an expensive aftermarket solution.</a:t>
            </a:r>
          </a:p>
          <a:p>
            <a:r>
              <a:rPr lang="en-US" dirty="0" smtClean="0"/>
              <a:t>Heat is your hard drive’s worst nightmare. Hard drives should stay below 40C at all times for longer lifespan.  This generally means that a fan should be used and directed over your hard drives.  Google provided some great info on hard drives (</a:t>
            </a:r>
            <a:r>
              <a:rPr lang="en-US" dirty="0" smtClean="0">
                <a:hlinkClick r:id="rId3"/>
              </a:rPr>
              <a:t>http://static.googleusercontent.com/external_content/untrusted_dlcp/research.google.com/en/us/archive/disk_failures.pdf</a:t>
            </a:r>
            <a:r>
              <a:rPr lang="en-US" dirty="0" smtClean="0"/>
              <a:t>) and is a good read.  Page 6 shows a chart of disk failures and lifespan average temperatures.  Above 40C and failure rates increase very rapidly.  This also means that 7200RPM hard drives require more cooling than lower RPM hard drives(they also used much more electricity).</a:t>
            </a:r>
          </a:p>
          <a:p>
            <a:r>
              <a:rPr lang="en-US" dirty="0" smtClean="0"/>
              <a:t>Check your hard drive SMART info at </a:t>
            </a:r>
            <a:r>
              <a:rPr lang="en-US" u="sng" dirty="0" smtClean="0"/>
              <a:t>least</a:t>
            </a:r>
            <a:r>
              <a:rPr lang="en-US" dirty="0" smtClean="0"/>
              <a:t> once a month. SMART data is one of the best ways to determine current and future failures before the hard drive fails.</a:t>
            </a:r>
          </a:p>
          <a:p>
            <a:r>
              <a:rPr lang="en-US" dirty="0" smtClean="0"/>
              <a:t>Keeping a spare hard drive on a shelf is also a good idea.  This allows you to restore full redundancy while an RMA is being processed.  If 1 disk fails in an array your odds of a second disk failing shortly thereafter go way up.</a:t>
            </a:r>
          </a:p>
          <a:p>
            <a:r>
              <a:rPr lang="en-US" dirty="0" smtClean="0"/>
              <a:t>Hard drives seem to last longer if you leave them on all of the time and don’t put them to sleep.  This does mean a higher electricity bill, so you will have to decide if the tradeoff is worth it to you.  This has been observed by many experienced server </a:t>
            </a:r>
            <a:r>
              <a:rPr lang="en-US" dirty="0" err="1" smtClean="0"/>
              <a:t>admins</a:t>
            </a:r>
            <a:r>
              <a:rPr lang="en-US" dirty="0" smtClean="0"/>
              <a:t> and the exact reason why is not known.</a:t>
            </a:r>
          </a:p>
          <a:p>
            <a:endParaRPr lang="en-US" dirty="0" smtClean="0"/>
          </a:p>
          <a:p>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Long term server maintenance(</a:t>
            </a:r>
            <a:r>
              <a:rPr lang="en-US" sz="3200" dirty="0" err="1" smtClean="0"/>
              <a:t>con’t</a:t>
            </a:r>
            <a:r>
              <a:rPr lang="en-US" sz="3200" dirty="0" smtClean="0"/>
              <a:t>)</a:t>
            </a:r>
            <a:endParaRPr lang="en-US" sz="3200" dirty="0"/>
          </a:p>
        </p:txBody>
      </p:sp>
      <p:sp>
        <p:nvSpPr>
          <p:cNvPr id="3" name="Content Placeholder 2"/>
          <p:cNvSpPr>
            <a:spLocks noGrp="1"/>
          </p:cNvSpPr>
          <p:nvPr>
            <p:ph idx="1"/>
          </p:nvPr>
        </p:nvSpPr>
        <p:spPr/>
        <p:txBody>
          <a:bodyPr>
            <a:normAutofit fontScale="70000" lnSpcReduction="20000"/>
          </a:bodyPr>
          <a:lstStyle/>
          <a:p>
            <a:r>
              <a:rPr lang="en-US" dirty="0" smtClean="0"/>
              <a:t>“Green” drives can and do work well in </a:t>
            </a:r>
            <a:r>
              <a:rPr lang="en-US" dirty="0" err="1" smtClean="0"/>
              <a:t>FreeNAS</a:t>
            </a:r>
            <a:r>
              <a:rPr lang="en-US" dirty="0" smtClean="0"/>
              <a:t> servers.  They are typically lower power and run cooler.</a:t>
            </a:r>
          </a:p>
          <a:p>
            <a:r>
              <a:rPr lang="en-US" dirty="0" smtClean="0"/>
              <a:t>WD Green drives need a special modification to be used in a non-desktop environment without premature wearing of the drive.  See the thread at http://homeservershow.com/forums/index.php?/topic/2235-fix-for-wdeas-green-drives-intellipark-found/ for how to modify the “</a:t>
            </a:r>
            <a:r>
              <a:rPr lang="en-US" dirty="0" err="1" smtClean="0"/>
              <a:t>Intellipark</a:t>
            </a:r>
            <a:r>
              <a:rPr lang="en-US" dirty="0" smtClean="0"/>
              <a:t>” setting on WD Green drives.  If you do not make this change and you have to RMA your hard drive it will be apparent based on the disk lifespan and SMART attribute #193 that you did not use the hard drive in a desktop.  Your warranty may not be honored by Western Digital.</a:t>
            </a:r>
          </a:p>
          <a:p>
            <a:r>
              <a:rPr lang="en-US" dirty="0" smtClean="0"/>
              <a:t>The new NAS family of disks have limited “in-the-field” use so their long term viability is not well known.  However using the newer “NAS recommended” disks has not proven that there are any reasons to avoid them at this time.</a:t>
            </a:r>
          </a:p>
          <a:p>
            <a:r>
              <a:rPr lang="en-US" dirty="0" smtClean="0"/>
              <a:t>If in doubt, go with WD Reds.  They’ve worked very well for many </a:t>
            </a:r>
            <a:r>
              <a:rPr lang="en-US" dirty="0" err="1" smtClean="0"/>
              <a:t>many</a:t>
            </a:r>
            <a:r>
              <a:rPr lang="en-US" dirty="0" smtClean="0"/>
              <a:t> forum users.</a:t>
            </a:r>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RAIDZ1 versus RAIDZ2</a:t>
            </a:r>
            <a:endParaRPr lang="en-US" dirty="0"/>
          </a:p>
        </p:txBody>
      </p:sp>
      <p:sp>
        <p:nvSpPr>
          <p:cNvPr id="3" name="Content Placeholder 2"/>
          <p:cNvSpPr>
            <a:spLocks noGrp="1"/>
          </p:cNvSpPr>
          <p:nvPr>
            <p:ph idx="1"/>
          </p:nvPr>
        </p:nvSpPr>
        <p:spPr/>
        <p:txBody>
          <a:bodyPr>
            <a:noAutofit/>
          </a:bodyPr>
          <a:lstStyle/>
          <a:p>
            <a:r>
              <a:rPr lang="en-US" sz="1500" dirty="0" smtClean="0"/>
              <a:t>RAID5(and its ZFS equivalent RAIDZ1) is “dead” as of 2009. </a:t>
            </a:r>
            <a:r>
              <a:rPr lang="en-US" sz="1500" dirty="0" smtClean="0">
                <a:hlinkClick r:id="rId3"/>
              </a:rPr>
              <a:t>http://www.zdnet.com/blog/storage/why-raid-5-stops-working-in-2009/162</a:t>
            </a:r>
            <a:endParaRPr lang="en-US" sz="1500" dirty="0" smtClean="0"/>
          </a:p>
          <a:p>
            <a:r>
              <a:rPr lang="en-US" sz="1500" dirty="0" smtClean="0"/>
              <a:t>RAIDZ1 provide redundancy from any single disk failure.  However, due to disk sizes increasing faster than hard drive reliability, RAIDZ1 is really not safe.  This is expected to continue for the foreseeable future.  Eventually even RAIDZ2 will no longer be safe(estimated at around 2019).</a:t>
            </a:r>
          </a:p>
          <a:p>
            <a:r>
              <a:rPr lang="en-US" sz="1500" dirty="0" smtClean="0"/>
              <a:t>To combat this limitation it is </a:t>
            </a:r>
            <a:r>
              <a:rPr lang="en-US" sz="1500" u="sng" dirty="0" smtClean="0"/>
              <a:t>strongly</a:t>
            </a:r>
            <a:r>
              <a:rPr lang="en-US" sz="1500" dirty="0" smtClean="0"/>
              <a:t> recommended that you use RAIDZ2 or RAIDZ3 over RAIDZ1.</a:t>
            </a:r>
          </a:p>
          <a:p>
            <a:r>
              <a:rPr lang="en-US" sz="1500" dirty="0" smtClean="0"/>
              <a:t>If your </a:t>
            </a:r>
            <a:r>
              <a:rPr lang="en-US" sz="1500" dirty="0" err="1" smtClean="0"/>
              <a:t>VDev</a:t>
            </a:r>
            <a:r>
              <a:rPr lang="en-US" sz="1500" dirty="0" smtClean="0"/>
              <a:t> has only 1 disk of redundancy(RAIDZ1 or RAID1) and you have to replace a failed disk and any other disk has even 1 bad sector you are literally running a RAID0(striped pool) until the rebuild is complete.  Statistically you can also expect some ZFS corruption and data loss.  The data loss can vary from a single file to complete file system corruption resulting in loss of multiple files or metadata.  This is not a limitation of ZFS but is a limitation of having only 1 disk of redundancy.</a:t>
            </a:r>
          </a:p>
          <a:p>
            <a:r>
              <a:rPr lang="en-US" sz="1500" dirty="0" smtClean="0"/>
              <a:t>Remember, ZFS needs  to correct for corruption with redundancy.  You will lose all redundancy when replacing a disk in RAIDZ1.</a:t>
            </a:r>
          </a:p>
          <a:p>
            <a:r>
              <a:rPr lang="en-US" sz="1500" dirty="0" smtClean="0"/>
              <a:t>Many people have lost their data on the forums from using RAIDZ1.  For this reason it is recommended you fully understand the potential implications if you choose to use only 1 disk for redundancy.  </a:t>
            </a:r>
            <a:r>
              <a:rPr lang="en-US" sz="1500" u="sng" dirty="0" smtClean="0"/>
              <a:t>Don’t be a statistic!</a:t>
            </a:r>
            <a:endParaRPr lang="en-US" sz="1500" u="sng"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problems?</a:t>
            </a:r>
            <a:endParaRPr lang="en-US" dirty="0"/>
          </a:p>
        </p:txBody>
      </p:sp>
      <p:sp>
        <p:nvSpPr>
          <p:cNvPr id="3" name="Content Placeholder 2"/>
          <p:cNvSpPr>
            <a:spLocks noGrp="1"/>
          </p:cNvSpPr>
          <p:nvPr>
            <p:ph idx="1"/>
          </p:nvPr>
        </p:nvSpPr>
        <p:spPr/>
        <p:txBody>
          <a:bodyPr>
            <a:normAutofit fontScale="92500"/>
          </a:bodyPr>
          <a:lstStyle/>
          <a:p>
            <a:r>
              <a:rPr lang="en-US" sz="1500" dirty="0" smtClean="0"/>
              <a:t>If you are having problems with FreeNAS, try the following before posting on the forum:</a:t>
            </a:r>
          </a:p>
          <a:p>
            <a:pPr lvl="1"/>
            <a:r>
              <a:rPr lang="en-US" sz="1500" dirty="0" smtClean="0"/>
              <a:t>Search the forums.  Generally if you screwed it up or are having a problem, someone else probably has too!</a:t>
            </a:r>
          </a:p>
          <a:p>
            <a:pPr lvl="1"/>
            <a:r>
              <a:rPr lang="en-US" sz="1500" dirty="0" smtClean="0"/>
              <a:t>Take screenshots, take a picture of the screen with a digital camera(make sure the picture is legible) or write down the message you got.  Save CLI outputs using SSH.</a:t>
            </a:r>
          </a:p>
          <a:p>
            <a:pPr lvl="1"/>
            <a:r>
              <a:rPr lang="en-US" sz="1500" dirty="0" smtClean="0"/>
              <a:t>Reboot the FreeNAS server.</a:t>
            </a:r>
          </a:p>
          <a:p>
            <a:pPr lvl="1"/>
            <a:r>
              <a:rPr lang="en-US" sz="1500" dirty="0" smtClean="0"/>
              <a:t>Run a RAM test. When RAM is bad it often causes unpredictable and unexplainable errors.  </a:t>
            </a:r>
            <a:r>
              <a:rPr lang="en-US" sz="1500" dirty="0" smtClean="0">
                <a:hlinkClick r:id="rId3"/>
              </a:rPr>
              <a:t>http://www.memtest.org</a:t>
            </a:r>
            <a:r>
              <a:rPr lang="en-US" sz="1500" dirty="0" smtClean="0"/>
              <a:t> is free and easy to use.  Just boot it up and it will automatically start.  3 complete passes with no errors is typically considered “good”.  It is recommended you start the test and let it run overnight due to the length of the test. </a:t>
            </a:r>
            <a:r>
              <a:rPr lang="en-US" sz="1500" u="sng" dirty="0" smtClean="0"/>
              <a:t>ANY</a:t>
            </a:r>
            <a:r>
              <a:rPr lang="en-US" sz="1500" dirty="0" smtClean="0"/>
              <a:t> errors are unacceptable.</a:t>
            </a:r>
          </a:p>
          <a:p>
            <a:pPr lvl="1"/>
            <a:r>
              <a:rPr lang="en-US" sz="1500" dirty="0" smtClean="0"/>
              <a:t>Upgrade to the latest RELEASE version of FreeNAS. This protects you from security vulnerabilities and includes a lot of bug fixes and newer ZFS code.</a:t>
            </a:r>
          </a:p>
          <a:p>
            <a:pPr lvl="1"/>
            <a:r>
              <a:rPr lang="en-US" sz="1500" dirty="0" smtClean="0"/>
              <a:t>Try a different USB stick.  USB sticks do wear out and when they start failing they often give unpredictable results.  Always use a USB stick that is 4GB or larger and is a name brand such as </a:t>
            </a:r>
            <a:r>
              <a:rPr lang="en-US" sz="1500" dirty="0" err="1" smtClean="0"/>
              <a:t>Sandisk</a:t>
            </a:r>
            <a:r>
              <a:rPr lang="en-US" sz="1500" dirty="0" smtClean="0"/>
              <a:t>, Kingston or Crucial.</a:t>
            </a:r>
          </a:p>
          <a:p>
            <a:pPr lvl="1"/>
            <a:r>
              <a:rPr lang="en-US" sz="1500" dirty="0" smtClean="0"/>
              <a:t>If you want fast turnaround of an issue, check us out on </a:t>
            </a:r>
            <a:r>
              <a:rPr lang="en-US" sz="1500" dirty="0" err="1" smtClean="0"/>
              <a:t>Freenode</a:t>
            </a:r>
            <a:r>
              <a:rPr lang="en-US" sz="1500" dirty="0" smtClean="0"/>
              <a:t> IRC #</a:t>
            </a:r>
            <a:r>
              <a:rPr lang="en-US" sz="1500" dirty="0" err="1" smtClean="0"/>
              <a:t>freenas</a:t>
            </a:r>
            <a:r>
              <a:rPr lang="en-US" sz="1500" dirty="0" smtClean="0"/>
              <a:t>.</a:t>
            </a:r>
          </a:p>
          <a:p>
            <a:pPr lvl="1"/>
            <a:r>
              <a:rPr lang="en-US" sz="1500" dirty="0" smtClean="0"/>
              <a:t>Please don’t post to the forums if you are doing things that aren’t recommended or don’t meet the minimum RAM requirements.  We have better things to do than to tell you (again) to do what you should have done without adding more noise to the forums.</a:t>
            </a:r>
            <a:endParaRPr lang="en-US" sz="15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safe is ZFS?”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This thought provoking question was asked by a forum user and I felt it should be mentioned in this guide.</a:t>
            </a:r>
          </a:p>
          <a:p>
            <a:r>
              <a:rPr lang="en-US" dirty="0" smtClean="0"/>
              <a:t>ZFS’ “safeness” is directly related to your knowledge and understanding of your hardware choices, software settings and use, and how you setup and maintain your server.</a:t>
            </a:r>
          </a:p>
          <a:p>
            <a:r>
              <a:rPr lang="en-US" dirty="0" smtClean="0"/>
              <a:t>ZFS and redundant </a:t>
            </a:r>
            <a:r>
              <a:rPr lang="en-US" dirty="0" err="1" smtClean="0"/>
              <a:t>zpools</a:t>
            </a:r>
            <a:r>
              <a:rPr lang="en-US" dirty="0" smtClean="0"/>
              <a:t> (and redundant hardware RAIDs) are not a substitute for backups!</a:t>
            </a:r>
          </a:p>
          <a:p>
            <a:r>
              <a:rPr lang="en-US" dirty="0" smtClean="0"/>
              <a:t>If you are extremely knowledgeable you can have a server that is very trustworthy with your data.  On the other hand, if you haven’t done your homework and built a system accordingly with emphasis in saving money over design and having sufficient hardware(such as having enough RAM) you can expect your experience with ZFS to be potentially disastrous.  Remember, its your data and its only worth as much time, money, and effort as you are willing to put into it.  If you put no effort into it, don’t expect the forums to either!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Autofit/>
          </a:bodyPr>
          <a:lstStyle/>
          <a:p>
            <a:r>
              <a:rPr lang="en-US" sz="1700" dirty="0" smtClean="0"/>
              <a:t>FreeBSD has a very steep learning curve.  It is not for those looking to learn it in a weekend.  I was operating a nuclear reactor before I was old enough to drink alcohol, but I still spent a solid month getting familiar with </a:t>
            </a:r>
            <a:r>
              <a:rPr lang="en-US" sz="1700" dirty="0" err="1" smtClean="0"/>
              <a:t>FreeNAS</a:t>
            </a:r>
            <a:r>
              <a:rPr lang="en-US" sz="1700" dirty="0" smtClean="0"/>
              <a:t>.  Everyone’s mileage will vary and your level of “comfort” with </a:t>
            </a:r>
            <a:r>
              <a:rPr lang="en-US" sz="1700" dirty="0" err="1" smtClean="0"/>
              <a:t>FreeNAS</a:t>
            </a:r>
            <a:r>
              <a:rPr lang="en-US" sz="1700" dirty="0" smtClean="0"/>
              <a:t> will be different than mine.  But I haven’t lost any data and I have helped many people recover lost data.</a:t>
            </a:r>
          </a:p>
          <a:p>
            <a:r>
              <a:rPr lang="en-US" sz="1700" dirty="0" err="1" smtClean="0"/>
              <a:t>FreeNAS</a:t>
            </a:r>
            <a:r>
              <a:rPr lang="en-US" sz="1700" dirty="0" smtClean="0"/>
              <a:t> has done some amazing things to simplify access to a file server’s most commonly used features while utilizing FreeBSD’s amazing power and feature set.  Not every feature is available from the </a:t>
            </a:r>
            <a:r>
              <a:rPr lang="en-US" sz="1700" dirty="0" err="1" smtClean="0"/>
              <a:t>WebGUI</a:t>
            </a:r>
            <a:r>
              <a:rPr lang="en-US" sz="1700" dirty="0" smtClean="0"/>
              <a:t>.  In those cases you may need to resort to using the command line to achieving your desired objective.  Be careful though, as anything done from the CLI is “behind the </a:t>
            </a:r>
            <a:r>
              <a:rPr lang="en-US" sz="1700" dirty="0" err="1" smtClean="0"/>
              <a:t>WebGUI’s</a:t>
            </a:r>
            <a:r>
              <a:rPr lang="en-US" sz="1700" dirty="0" smtClean="0"/>
              <a:t> back”.  This can result in </a:t>
            </a:r>
            <a:r>
              <a:rPr lang="en-US" sz="1700" u="sng" dirty="0" smtClean="0"/>
              <a:t>serious</a:t>
            </a:r>
            <a:r>
              <a:rPr lang="en-US" sz="1700" dirty="0" smtClean="0"/>
              <a:t> problems.  In short, if you are planning to do something from the CLI seriously consider what you are doing and if you can do it from the </a:t>
            </a:r>
            <a:r>
              <a:rPr lang="en-US" sz="1700" dirty="0" err="1" smtClean="0"/>
              <a:t>WebGUI</a:t>
            </a:r>
            <a:r>
              <a:rPr lang="en-US" sz="1700" dirty="0" smtClean="0"/>
              <a:t>.  If the </a:t>
            </a:r>
            <a:r>
              <a:rPr lang="en-US" sz="1700" dirty="0" err="1" smtClean="0"/>
              <a:t>WebGUI</a:t>
            </a:r>
            <a:r>
              <a:rPr lang="en-US" sz="1700" dirty="0" smtClean="0"/>
              <a:t> can do it, you better be doing it from the </a:t>
            </a:r>
            <a:r>
              <a:rPr lang="en-US" sz="1700" dirty="0" err="1" smtClean="0"/>
              <a:t>WebGUI</a:t>
            </a:r>
            <a:r>
              <a:rPr lang="en-US" sz="1700" dirty="0" smtClean="0"/>
              <a:t>.  Another way to look at it is if the </a:t>
            </a:r>
            <a:r>
              <a:rPr lang="en-US" sz="1700" dirty="0" err="1" smtClean="0"/>
              <a:t>FreeNAS</a:t>
            </a:r>
            <a:r>
              <a:rPr lang="en-US" sz="1700" dirty="0" smtClean="0"/>
              <a:t> manual tells you how to do something, don’t try to do it any other way.</a:t>
            </a:r>
            <a:endParaRPr lang="en-US" sz="17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safe is ZFS?”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Always remember that your data is always worth more to you than a stranger on the forums or IRC.</a:t>
            </a:r>
          </a:p>
          <a:p>
            <a:r>
              <a:rPr lang="en-US" dirty="0" smtClean="0"/>
              <a:t>If your system results in a train wreck don’t expect other forum users or the IRC to spend hours coddling you through trying to restore your data.  Very few people have been able to restore a damaged or destroyed </a:t>
            </a:r>
            <a:r>
              <a:rPr lang="en-US" dirty="0" err="1" smtClean="0"/>
              <a:t>zpool</a:t>
            </a:r>
            <a:r>
              <a:rPr lang="en-US" dirty="0" smtClean="0"/>
              <a:t>.</a:t>
            </a:r>
          </a:p>
          <a:p>
            <a:r>
              <a:rPr lang="en-US" dirty="0" smtClean="0"/>
              <a:t>The single biggest thing to take away from ZFS is that a properly designed and administered server can bring reliability and performance that exceeds any Windows options.  A poorly designed and administered server can cause complete data loss.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Recommendations</a:t>
            </a:r>
            <a:endParaRPr lang="en-US" dirty="0"/>
          </a:p>
        </p:txBody>
      </p:sp>
      <p:sp>
        <p:nvSpPr>
          <p:cNvPr id="3" name="Content Placeholder 2"/>
          <p:cNvSpPr>
            <a:spLocks noGrp="1"/>
          </p:cNvSpPr>
          <p:nvPr>
            <p:ph idx="1"/>
          </p:nvPr>
        </p:nvSpPr>
        <p:spPr>
          <a:xfrm>
            <a:off x="457200" y="1371600"/>
            <a:ext cx="8229600" cy="5105400"/>
          </a:xfrm>
        </p:spPr>
        <p:txBody>
          <a:bodyPr>
            <a:noAutofit/>
          </a:bodyPr>
          <a:lstStyle/>
          <a:p>
            <a:r>
              <a:rPr lang="en-US" sz="1800" dirty="0" smtClean="0"/>
              <a:t>Read the thread </a:t>
            </a:r>
            <a:r>
              <a:rPr lang="en-US" sz="1800" dirty="0" smtClean="0">
                <a:hlinkClick r:id="rId3"/>
              </a:rPr>
              <a:t>http://forums.freenas.org/threads/so-you-want-some-hardware-suggestions.12276/</a:t>
            </a:r>
            <a:endParaRPr lang="en-US" sz="1800" dirty="0" smtClean="0"/>
          </a:p>
          <a:p>
            <a:r>
              <a:rPr lang="en-US" sz="1800" dirty="0" smtClean="0"/>
              <a:t>Do not dismiss “server grade” components as being expensive, not energy efficient, or noisy.</a:t>
            </a:r>
          </a:p>
          <a:p>
            <a:r>
              <a:rPr lang="en-US" sz="1800" dirty="0" smtClean="0"/>
              <a:t>ZFS was designed with the expectation that you would use ECC RAM.  Any errors in RAM due to bad ram or “cosmic rays” can be catastrophic to ZFS.  If in doubt, go ECC.  Remember that your data is stored in RAM and </a:t>
            </a:r>
            <a:r>
              <a:rPr lang="en-US" sz="1800" dirty="0" err="1" smtClean="0"/>
              <a:t>checksummed</a:t>
            </a:r>
            <a:r>
              <a:rPr lang="en-US" sz="1800" dirty="0" smtClean="0"/>
              <a:t> before being saved to your </a:t>
            </a:r>
            <a:r>
              <a:rPr lang="en-US" sz="1800" dirty="0" err="1" smtClean="0"/>
              <a:t>zpool</a:t>
            </a:r>
            <a:r>
              <a:rPr lang="en-US" sz="1800" dirty="0" smtClean="0"/>
              <a:t>.  If the data in RAM is corrupt, your checksum will be also.  Scrubbing a </a:t>
            </a:r>
            <a:r>
              <a:rPr lang="en-US" sz="1800" dirty="0" err="1" smtClean="0"/>
              <a:t>zpool</a:t>
            </a:r>
            <a:r>
              <a:rPr lang="en-US" sz="1800" dirty="0" smtClean="0"/>
              <a:t> with bad RAM can potentially corrupt good data because of failed RAM.  NTFS can recover from errors because it uses </a:t>
            </a:r>
            <a:r>
              <a:rPr lang="en-US" sz="1800" dirty="0" err="1" smtClean="0"/>
              <a:t>chkdsk</a:t>
            </a:r>
            <a:r>
              <a:rPr lang="en-US" sz="1800" dirty="0" smtClean="0"/>
              <a:t>.  There is no </a:t>
            </a:r>
            <a:r>
              <a:rPr lang="en-US" sz="1800" dirty="0" err="1" smtClean="0"/>
              <a:t>chkdsk</a:t>
            </a:r>
            <a:r>
              <a:rPr lang="en-US" sz="1800" dirty="0" smtClean="0"/>
              <a:t> alternative for ZFS, at all.</a:t>
            </a:r>
          </a:p>
          <a:p>
            <a:r>
              <a:rPr lang="en-US" sz="1800" dirty="0" smtClean="0"/>
              <a:t>Many of the </a:t>
            </a:r>
            <a:r>
              <a:rPr lang="en-US" sz="1800" dirty="0" err="1" smtClean="0"/>
              <a:t>Supermicro</a:t>
            </a:r>
            <a:r>
              <a:rPr lang="en-US" sz="1800" dirty="0" smtClean="0"/>
              <a:t> motherboards come with Intel NICs built-in, ECC RAM support, and </a:t>
            </a:r>
            <a:r>
              <a:rPr lang="en-US" sz="1800" dirty="0" err="1" smtClean="0"/>
              <a:t>PCIe</a:t>
            </a:r>
            <a:r>
              <a:rPr lang="en-US" sz="1800" dirty="0" smtClean="0"/>
              <a:t> slots for expansion.  Many users learn the hard way by thinking they can save $50 with desktop parts and end up spending more than a high quality build with server parts because they used a NIC that didn’t provide good performance(or wasn’t compatible) and had to buy more components after the fact.  So choose wisely.</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Recommendations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My system has 32GB of DDR3-1600 Kingston ECC(KVR16E11K4/32) RAM, </a:t>
            </a:r>
            <a:r>
              <a:rPr lang="en-US" dirty="0" err="1" smtClean="0"/>
              <a:t>Supermicro</a:t>
            </a:r>
            <a:r>
              <a:rPr lang="en-US" dirty="0" smtClean="0"/>
              <a:t> X9SCM-F-O(IPMI support a plus) with dual Intel </a:t>
            </a:r>
            <a:r>
              <a:rPr lang="en-US" dirty="0" err="1" smtClean="0"/>
              <a:t>Gb</a:t>
            </a:r>
            <a:r>
              <a:rPr lang="en-US" dirty="0" smtClean="0"/>
              <a:t> NICs and VGA built-in, and an Intel E3-1230V2 CPU and uses only 35 watts idle with no hard drives.  The motherboard, CPU, and RAM cost me about $700 USD(cheaper now) and provides amazing performance and reliability.  If you want to save some money and still enjoy ECC benefits the Pentium G2020 is an excellent option($70 on Newegg).  I can get speeds over 100MB/sec with CIFS on my system.  The G2020 is an excellent CPU as long as you don’t plan to use encryption, high end compression, or the </a:t>
            </a:r>
            <a:r>
              <a:rPr lang="en-US" dirty="0" err="1" smtClean="0"/>
              <a:t>Plex</a:t>
            </a:r>
            <a:r>
              <a:rPr lang="en-US" dirty="0" smtClean="0"/>
              <a:t> </a:t>
            </a:r>
            <a:r>
              <a:rPr lang="en-US" dirty="0" err="1" smtClean="0"/>
              <a:t>plugin</a:t>
            </a:r>
            <a:r>
              <a:rPr lang="en-US" dirty="0" smtClean="0"/>
              <a:t> for </a:t>
            </a:r>
            <a:r>
              <a:rPr lang="en-US" dirty="0" err="1" smtClean="0"/>
              <a:t>transcoding</a:t>
            </a:r>
            <a:r>
              <a:rPr lang="en-US" dirty="0" smtClean="0"/>
              <a:t>.</a:t>
            </a:r>
          </a:p>
          <a:p>
            <a:r>
              <a:rPr lang="en-US" dirty="0" smtClean="0"/>
              <a:t>Server grade components are often cheaper than high end consumer products and will have many of the features you will want and none of the stuff you don’t.  There is no need to have audio, </a:t>
            </a:r>
            <a:r>
              <a:rPr lang="en-US" dirty="0" err="1" smtClean="0"/>
              <a:t>Firewire</a:t>
            </a:r>
            <a:r>
              <a:rPr lang="en-US" dirty="0" smtClean="0"/>
              <a:t>, etc. on a </a:t>
            </a:r>
            <a:r>
              <a:rPr lang="en-US" dirty="0" err="1" smtClean="0"/>
              <a:t>FreeNAS</a:t>
            </a:r>
            <a:r>
              <a:rPr lang="en-US" dirty="0" smtClean="0"/>
              <a:t> server, but they will still consume power.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Notes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intent of this presentation was to become familiar with the relationships between hard disks, </a:t>
            </a:r>
            <a:r>
              <a:rPr lang="en-US" dirty="0" err="1" smtClean="0"/>
              <a:t>VDevs</a:t>
            </a:r>
            <a:r>
              <a:rPr lang="en-US" dirty="0" smtClean="0"/>
              <a:t>, </a:t>
            </a:r>
            <a:r>
              <a:rPr lang="en-US" dirty="0" err="1" smtClean="0"/>
              <a:t>zpools</a:t>
            </a:r>
            <a:r>
              <a:rPr lang="en-US" dirty="0" smtClean="0"/>
              <a:t>, ZIL and L2ARCs.  Always consult the FreeNAS manual (doc.freenas.org) for proper procedure for any configuration change.</a:t>
            </a:r>
          </a:p>
          <a:p>
            <a:r>
              <a:rPr lang="en-US" dirty="0" err="1" smtClean="0"/>
              <a:t>FreeNAS</a:t>
            </a:r>
            <a:r>
              <a:rPr lang="en-US" dirty="0" smtClean="0"/>
              <a:t> does require some time to learn how to use it properly. For many people, using </a:t>
            </a:r>
            <a:r>
              <a:rPr lang="en-US" dirty="0" err="1" smtClean="0"/>
              <a:t>FreeNAS</a:t>
            </a:r>
            <a:r>
              <a:rPr lang="en-US" dirty="0" smtClean="0"/>
              <a:t> is not feasible.  Its important for your own data’s sake that you know your limitations and determine if this is too much for you.  Plenty of people with 10+ years working in the IT industry have lost everything.  Others with just a few years have had great success.  Remember, your data is on the line with your decision.</a:t>
            </a:r>
          </a:p>
          <a:p>
            <a:pPr>
              <a:buNone/>
            </a:pPr>
            <a:endParaRPr lang="en-US" dirty="0" smtClean="0"/>
          </a:p>
          <a:p>
            <a:r>
              <a:rPr lang="en-US" dirty="0" smtClean="0"/>
              <a:t>Updates to FreeNAS could make any portion of this presentation incorrect at any time.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9.2.1.x and Samba4</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FreeNAS</a:t>
            </a:r>
            <a:r>
              <a:rPr lang="en-US" dirty="0" smtClean="0"/>
              <a:t> 9.2.1+ uses Samba4.  Samba4 adds a lot of new complexity to </a:t>
            </a:r>
            <a:r>
              <a:rPr lang="en-US" dirty="0" err="1" smtClean="0"/>
              <a:t>FreeNAS</a:t>
            </a:r>
            <a:r>
              <a:rPr lang="en-US" dirty="0" smtClean="0"/>
              <a:t>.  If you are using any </a:t>
            </a:r>
            <a:r>
              <a:rPr lang="en-US" dirty="0" err="1" smtClean="0"/>
              <a:t>FreeNAS</a:t>
            </a:r>
            <a:r>
              <a:rPr lang="en-US" dirty="0" smtClean="0"/>
              <a:t> version prior to 9.2.1 you should do some testing in a VM or lab environment to ensure that the update to 9.2.1+ will still allow your server to function properly.  Samba4 handles file permissions different and you should not automatically assume that if you upgrade everything will still continue to work properly.</a:t>
            </a:r>
          </a:p>
          <a:p>
            <a:r>
              <a:rPr lang="en-US" dirty="0" smtClean="0"/>
              <a:t>Samba4 adds SMB3 support(supported in Windows 8+).  SMB2 is the recommended highest default due to bugs in SMB3’s implementation at this time.</a:t>
            </a:r>
          </a:p>
          <a:p>
            <a:r>
              <a:rPr lang="en-US" dirty="0" smtClean="0"/>
              <a:t>Do not try to mix Unix and Windows ACLs in CIFS shares.  You used to be able to do this with Samba3 with some trickery, but in Samba4 you must dedicate yourself to either Unix permissions or Windows ACLs.  Use datasets to separate CIFS shares from other shares.</a:t>
            </a:r>
          </a:p>
          <a:p>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a:t>
            </a:r>
            <a:endParaRPr lang="en-US" dirty="0"/>
          </a:p>
        </p:txBody>
      </p:sp>
      <p:sp>
        <p:nvSpPr>
          <p:cNvPr id="3" name="Content Placeholder 2"/>
          <p:cNvSpPr>
            <a:spLocks noGrp="1"/>
          </p:cNvSpPr>
          <p:nvPr>
            <p:ph idx="1"/>
          </p:nvPr>
        </p:nvSpPr>
        <p:spPr/>
        <p:txBody>
          <a:bodyPr>
            <a:normAutofit/>
          </a:bodyPr>
          <a:lstStyle/>
          <a:p>
            <a:pPr>
              <a:buNone/>
            </a:pPr>
            <a:r>
              <a:rPr lang="en-US" dirty="0" smtClean="0"/>
              <a:t>	For more info check out:</a:t>
            </a:r>
          </a:p>
          <a:p>
            <a:endParaRPr lang="en-US" dirty="0" smtClean="0"/>
          </a:p>
          <a:p>
            <a:r>
              <a:rPr lang="en-US" sz="2000" dirty="0" err="1" smtClean="0"/>
              <a:t>FreeNAS</a:t>
            </a:r>
            <a:r>
              <a:rPr lang="en-US" sz="2000" dirty="0" smtClean="0"/>
              <a:t> FAQ (</a:t>
            </a:r>
            <a:r>
              <a:rPr lang="en-US" sz="2000" dirty="0" smtClean="0">
                <a:hlinkClick r:id="rId3"/>
              </a:rPr>
              <a:t>http://doc.freenas.org/index.php/FAQs</a:t>
            </a:r>
            <a:r>
              <a:rPr lang="en-US" sz="2000" dirty="0" smtClean="0"/>
              <a:t>)</a:t>
            </a:r>
          </a:p>
          <a:p>
            <a:pPr>
              <a:buNone/>
            </a:pPr>
            <a:endParaRPr lang="en-US" sz="2000" dirty="0" smtClean="0"/>
          </a:p>
          <a:p>
            <a:r>
              <a:rPr lang="en-US" sz="2000" dirty="0" err="1" smtClean="0"/>
              <a:t>FreeNAS</a:t>
            </a:r>
            <a:r>
              <a:rPr lang="en-US" sz="2000" dirty="0" smtClean="0"/>
              <a:t> Manual(</a:t>
            </a:r>
            <a:r>
              <a:rPr lang="en-US" sz="2000" dirty="0" smtClean="0">
                <a:hlinkClick r:id="rId4"/>
              </a:rPr>
              <a:t>http://doc.freenas.org</a:t>
            </a:r>
            <a:r>
              <a:rPr lang="en-US" sz="2000" dirty="0" smtClean="0"/>
              <a:t>)</a:t>
            </a:r>
          </a:p>
          <a:p>
            <a:pPr>
              <a:buNone/>
            </a:pPr>
            <a:endParaRPr lang="en-US" sz="2000" dirty="0" smtClean="0"/>
          </a:p>
          <a:p>
            <a:r>
              <a:rPr lang="en-US" sz="2000" dirty="0" err="1" smtClean="0"/>
              <a:t>FreeNAS</a:t>
            </a:r>
            <a:r>
              <a:rPr lang="en-US" sz="2000" dirty="0" smtClean="0"/>
              <a:t> Forums(</a:t>
            </a:r>
            <a:r>
              <a:rPr lang="en-US" sz="2000" dirty="0" smtClean="0">
                <a:hlinkClick r:id="rId5"/>
              </a:rPr>
              <a:t>http://forums.freenas.org</a:t>
            </a:r>
            <a:r>
              <a:rPr lang="en-US" sz="2000" dirty="0" smtClean="0"/>
              <a:t>).</a:t>
            </a:r>
          </a:p>
          <a:p>
            <a:endParaRPr lang="en-US" sz="2000" dirty="0" smtClean="0"/>
          </a:p>
          <a:p>
            <a:r>
              <a:rPr lang="en-US" sz="2000" dirty="0" smtClean="0"/>
              <a:t>The latest version of this guide can always be found at </a:t>
            </a:r>
            <a:r>
              <a:rPr lang="en-US" sz="2000" dirty="0" smtClean="0">
                <a:hlinkClick r:id="rId6"/>
              </a:rPr>
              <a:t>http://forums.freenas.org/threads/slideshow-explaining-vdev-zpool-zil-and-l2arc-for-noobs.7775/</a:t>
            </a:r>
            <a:endParaRPr lang="en-US" sz="2000"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reading!</a:t>
            </a:r>
            <a:endParaRPr lang="en-US" dirty="0"/>
          </a:p>
        </p:txBody>
      </p:sp>
      <p:sp>
        <p:nvSpPr>
          <p:cNvPr id="3" name="Content Placeholder 2"/>
          <p:cNvSpPr>
            <a:spLocks noGrp="1"/>
          </p:cNvSpPr>
          <p:nvPr>
            <p:ph idx="1"/>
          </p:nvPr>
        </p:nvSpPr>
        <p:spPr/>
        <p:txBody>
          <a:bodyPr/>
          <a:lstStyle/>
          <a:p>
            <a:pPr>
              <a:buNone/>
            </a:pPr>
            <a:r>
              <a:rPr lang="en-US" dirty="0" smtClean="0"/>
              <a:t>Hopefully you learned a lot.</a:t>
            </a:r>
          </a:p>
          <a:p>
            <a:endParaRPr lang="en-US" dirty="0" smtClean="0"/>
          </a:p>
          <a:p>
            <a:pPr>
              <a:buNone/>
            </a:pPr>
            <a:r>
              <a:rPr lang="en-US" dirty="0" smtClean="0"/>
              <a:t>	This presentation is accurate as </a:t>
            </a:r>
            <a:r>
              <a:rPr lang="en-US" smtClean="0"/>
              <a:t>of </a:t>
            </a:r>
            <a:r>
              <a:rPr lang="en-US" smtClean="0"/>
              <a:t>       FreeNAS-9.2.1.7 </a:t>
            </a:r>
            <a:r>
              <a:rPr lang="en-US" dirty="0" smtClean="0"/>
              <a:t>RELEASE   </a:t>
            </a:r>
            <a:r>
              <a:rPr lang="en-US" dirty="0" smtClean="0"/>
              <a:t>(August 18, </a:t>
            </a:r>
            <a:r>
              <a:rPr lang="en-US" dirty="0" smtClean="0"/>
              <a:t>2014).</a:t>
            </a:r>
          </a:p>
          <a:p>
            <a:pPr>
              <a:buNone/>
            </a:pPr>
            <a:endParaRPr lang="en-US" dirty="0" smtClean="0"/>
          </a:p>
          <a:p>
            <a:pPr>
              <a:buNone/>
            </a:pPr>
            <a:r>
              <a:rPr lang="en-US" dirty="0" smtClean="0"/>
              <a:t>		Created by </a:t>
            </a:r>
            <a:r>
              <a:rPr lang="en-US" dirty="0" err="1" smtClean="0"/>
              <a:t>Cyberjock</a:t>
            </a:r>
            <a:r>
              <a:rPr lang="en-US" dirty="0" smtClean="0"/>
              <a:t> of the </a:t>
            </a:r>
            <a:r>
              <a:rPr lang="en-US" dirty="0" err="1" smtClean="0"/>
              <a:t>FreeNAS</a:t>
            </a:r>
            <a:r>
              <a:rPr lang="en-US" dirty="0" smtClean="0"/>
              <a:t> forums.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Your dedication to learning how to use the command line and setup </a:t>
            </a:r>
            <a:r>
              <a:rPr lang="en-US" dirty="0" err="1" smtClean="0"/>
              <a:t>FreeNAS</a:t>
            </a:r>
            <a:r>
              <a:rPr lang="en-US" dirty="0" smtClean="0"/>
              <a:t> with the proper features to monitor your hard drives, your UPS, and your hardware will determine how safe your data is.</a:t>
            </a:r>
          </a:p>
          <a:p>
            <a:r>
              <a:rPr lang="en-US" dirty="0" smtClean="0"/>
              <a:t>If you choose to do the bare minimum learning, your data is not as safe as someone that has spent a few weeks to become thoroughly familiar with </a:t>
            </a:r>
            <a:r>
              <a:rPr lang="en-US" dirty="0" err="1" smtClean="0"/>
              <a:t>FreeNAS</a:t>
            </a:r>
            <a:r>
              <a:rPr lang="en-US" dirty="0" smtClean="0"/>
              <a:t> and custom scripts.</a:t>
            </a:r>
          </a:p>
          <a:p>
            <a:r>
              <a:rPr lang="en-US" dirty="0" smtClean="0"/>
              <a:t>If you choose to spend the necessary time to get familiar with FreeBSD command line and scripting you can have a very safe and reliable storage location for your data.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Preface</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dirty="0" smtClean="0"/>
              <a:t>	Many people choose not to use all of the features of </a:t>
            </a:r>
            <a:r>
              <a:rPr lang="en-US" dirty="0" err="1" smtClean="0"/>
              <a:t>FreeNAS</a:t>
            </a:r>
            <a:r>
              <a:rPr lang="en-US" dirty="0" smtClean="0"/>
              <a:t>.  Features in </a:t>
            </a:r>
            <a:r>
              <a:rPr lang="en-US" dirty="0" err="1" smtClean="0"/>
              <a:t>FreeNAS</a:t>
            </a:r>
            <a:r>
              <a:rPr lang="en-US" dirty="0" smtClean="0"/>
              <a:t> that I consider absolutely critical to safely storing your data include:</a:t>
            </a:r>
          </a:p>
          <a:p>
            <a:r>
              <a:rPr lang="en-US" dirty="0" smtClean="0"/>
              <a:t>Set up </a:t>
            </a:r>
            <a:r>
              <a:rPr lang="en-US" dirty="0" err="1" smtClean="0"/>
              <a:t>FreeNAS</a:t>
            </a:r>
            <a:r>
              <a:rPr lang="en-US" dirty="0" smtClean="0"/>
              <a:t>  emails.</a:t>
            </a:r>
          </a:p>
          <a:p>
            <a:r>
              <a:rPr lang="en-US" dirty="0" smtClean="0"/>
              <a:t>Set up SMART monitoring.  This also requires your IDE/SATA controller support SMART.  Many “RAID” controllers do not support SMART properly, even in JBOD.  You should verify SMART works before using a controller for the long term.  The SMART service allows you to include an email address to inform you of problems.  Use it!  Also don’t ignore the emails!  Verify you can get </a:t>
            </a:r>
            <a:r>
              <a:rPr lang="en-US" u="sng" dirty="0" smtClean="0"/>
              <a:t>all</a:t>
            </a:r>
            <a:r>
              <a:rPr lang="en-US" dirty="0" smtClean="0"/>
              <a:t> SMART data from your disks before assuming it works.</a:t>
            </a:r>
          </a:p>
          <a:p>
            <a:r>
              <a:rPr lang="en-US" dirty="0" smtClean="0"/>
              <a:t>Setup the UPS service(and use an UPS).  Many people have corrupted their </a:t>
            </a:r>
            <a:r>
              <a:rPr lang="en-US" dirty="0" err="1" smtClean="0"/>
              <a:t>zpool</a:t>
            </a:r>
            <a:r>
              <a:rPr lang="en-US" dirty="0" smtClean="0"/>
              <a:t> because of an improper shutdown.  You should try to minimize the possibility of improper shutdowns.  It also supports emailing.  Use it!</a:t>
            </a:r>
          </a:p>
          <a:p>
            <a:r>
              <a:rPr lang="en-US" dirty="0" smtClean="0"/>
              <a:t>Schedule regular scrubs.  Typically bi-weekly to monthly is a good place to set your schedule.</a:t>
            </a:r>
          </a:p>
          <a:p>
            <a:r>
              <a:rPr lang="en-US" dirty="0" smtClean="0"/>
              <a:t>SSH is very handy.  SSH is nothing more than a remote command line interface.  This allows you to easily log into your server and run commands from the command line.  If you have problems the forum </a:t>
            </a:r>
            <a:r>
              <a:rPr lang="en-US" u="sng" dirty="0" smtClean="0"/>
              <a:t>will</a:t>
            </a:r>
            <a:r>
              <a:rPr lang="en-US" dirty="0" smtClean="0"/>
              <a:t> expect you to copy and paste from the SSH window.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hard disk?</a:t>
            </a:r>
            <a:endParaRPr lang="en-US" dirty="0"/>
          </a:p>
        </p:txBody>
      </p:sp>
      <p:sp>
        <p:nvSpPr>
          <p:cNvPr id="3" name="Content Placeholder 2"/>
          <p:cNvSpPr>
            <a:spLocks noGrp="1"/>
          </p:cNvSpPr>
          <p:nvPr>
            <p:ph idx="1"/>
          </p:nvPr>
        </p:nvSpPr>
        <p:spPr/>
        <p:txBody>
          <a:bodyPr/>
          <a:lstStyle/>
          <a:p>
            <a:r>
              <a:rPr lang="en-US" dirty="0" smtClean="0"/>
              <a:t>A hard drive stores data.  Common sizes are in GB(gigabytes) and TB(terabytes).</a:t>
            </a:r>
          </a:p>
          <a:p>
            <a:r>
              <a:rPr lang="en-US" dirty="0" smtClean="0"/>
              <a:t>Hard drives use ECC(Error Correction Coding) internally to help protect data from being corrupted due to magnetic domains in the media flipping when media is no longer reliable.</a:t>
            </a:r>
          </a:p>
          <a:p>
            <a:pPr lvl="1"/>
            <a:r>
              <a:rPr lang="en-US" dirty="0" smtClean="0"/>
              <a:t>Even with ECC, data can become corrupted.  This is one area where ZFS can and does help.  ZFS can detect and correct for “silent corruption” by using parity data and mirrors.</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1198</TotalTime>
  <Words>9632</Words>
  <Application>Microsoft Office PowerPoint</Application>
  <PresentationFormat>On-screen Show (4:3)</PresentationFormat>
  <Paragraphs>437</Paragraphs>
  <Slides>66</Slides>
  <Notes>2</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Apex</vt:lpstr>
      <vt:lpstr>ZFS Storage Design and other FreeNAS information  Written by Cyberjock on the FreeNAS forums.  This presentation was last updated August 18, 2014.  The latest version of this guide can always be found at http://forums.freenas.org/threads/slideshow-explaining-vdev-zpool-zil-and-l2arc-for-noobs.7775/   Any hardware manufacturers mentioned in this presentation should not be taken as my endorsement of that manufacturer’s products over any other manufacturer or product.  It is simply to provide information for the reader. </vt:lpstr>
      <vt:lpstr>Purposes of this presentation</vt:lpstr>
      <vt:lpstr>Preface</vt:lpstr>
      <vt:lpstr>Preface</vt:lpstr>
      <vt:lpstr>Preface</vt:lpstr>
      <vt:lpstr>Preface</vt:lpstr>
      <vt:lpstr>Preface</vt:lpstr>
      <vt:lpstr>Preface</vt:lpstr>
      <vt:lpstr>What is a hard disk?</vt:lpstr>
      <vt:lpstr>What is a VDev(Virtual Device) </vt:lpstr>
      <vt:lpstr>What is a VDev(Virtual Device) </vt:lpstr>
      <vt:lpstr>What is a zpool?</vt:lpstr>
      <vt:lpstr>Explanation of ZIL</vt:lpstr>
      <vt:lpstr>Potential ZIL issue</vt:lpstr>
      <vt:lpstr>Explanation of L2ARC</vt:lpstr>
      <vt:lpstr>ZIL and L2ARC(more)</vt:lpstr>
      <vt:lpstr>Keynotes:</vt:lpstr>
      <vt:lpstr>Example 1:</vt:lpstr>
      <vt:lpstr>Example 2:</vt:lpstr>
      <vt:lpstr>Example 3:</vt:lpstr>
      <vt:lpstr>Example 4:</vt:lpstr>
      <vt:lpstr>Expanding a zpool.</vt:lpstr>
      <vt:lpstr>Replace all of the hard disk in a VDev with larger hard drives.</vt:lpstr>
      <vt:lpstr>Example 5</vt:lpstr>
      <vt:lpstr>Add additional VDevs</vt:lpstr>
      <vt:lpstr>Example 6</vt:lpstr>
      <vt:lpstr>Example 6</vt:lpstr>
      <vt:lpstr>Adding VDevs</vt:lpstr>
      <vt:lpstr>Adding VDevs</vt:lpstr>
      <vt:lpstr>Things to think about</vt:lpstr>
      <vt:lpstr>Encryption</vt:lpstr>
      <vt:lpstr>Installing programs in FreeNAS</vt:lpstr>
      <vt:lpstr>Performance of zpools… </vt:lpstr>
      <vt:lpstr>Performance of zpools… </vt:lpstr>
      <vt:lpstr>Additional thoughts for noobs…</vt:lpstr>
      <vt:lpstr>ZFS versions</vt:lpstr>
      <vt:lpstr>Additional thoughts for noobs…</vt:lpstr>
      <vt:lpstr>Additional thoughts for noobs…</vt:lpstr>
      <vt:lpstr>Additional thoughts for noobs…</vt:lpstr>
      <vt:lpstr>Additional thoughts for noobs…</vt:lpstr>
      <vt:lpstr>Additional thoughts for noobs…</vt:lpstr>
      <vt:lpstr>Additional thoughts for noobs…</vt:lpstr>
      <vt:lpstr>Additional thoughts for noobs…</vt:lpstr>
      <vt:lpstr>Additional thoughts for noobs…</vt:lpstr>
      <vt:lpstr>Additional thoughts for noobs…</vt:lpstr>
      <vt:lpstr>ECC RAM</vt:lpstr>
      <vt:lpstr>ECC RAM (continued)…</vt:lpstr>
      <vt:lpstr>External disks</vt:lpstr>
      <vt:lpstr>iSCSI on ZFS</vt:lpstr>
      <vt:lpstr>ESXi datastore on ZFS</vt:lpstr>
      <vt:lpstr>Link Aggregation - LACP</vt:lpstr>
      <vt:lpstr>Jumbo Frames</vt:lpstr>
      <vt:lpstr>Long term server maintenance </vt:lpstr>
      <vt:lpstr>Long term server maintenance(con’t) </vt:lpstr>
      <vt:lpstr>Long term server maintenance(con’t) </vt:lpstr>
      <vt:lpstr>Long term server maintenance(con’t)</vt:lpstr>
      <vt:lpstr>RAIDZ1 versus RAIDZ2</vt:lpstr>
      <vt:lpstr>Having problems?</vt:lpstr>
      <vt:lpstr>“How safe is ZFS?”</vt:lpstr>
      <vt:lpstr>“How safe is ZFS?”</vt:lpstr>
      <vt:lpstr>Hardware Recommendations</vt:lpstr>
      <vt:lpstr>Hardware Recommendations</vt:lpstr>
      <vt:lpstr>Final Notes</vt:lpstr>
      <vt:lpstr>9.2.1.x and Samba4</vt:lpstr>
      <vt:lpstr>For more info…</vt:lpstr>
      <vt:lpstr>Thanks for reading!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Joshua</dc:creator>
  <cp:lastModifiedBy>Joshua Sirrine</cp:lastModifiedBy>
  <cp:revision>168</cp:revision>
  <dcterms:created xsi:type="dcterms:W3CDTF">2012-07-07T02:16:03Z</dcterms:created>
  <dcterms:modified xsi:type="dcterms:W3CDTF">2014-08-18T18:04:09Z</dcterms:modified>
</cp:coreProperties>
</file>